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sldIdLst>
    <p:sldId id="260" r:id="rId2"/>
    <p:sldId id="264" r:id="rId3"/>
    <p:sldId id="378" r:id="rId4"/>
    <p:sldId id="393" r:id="rId5"/>
    <p:sldId id="463" r:id="rId6"/>
    <p:sldId id="381" r:id="rId7"/>
    <p:sldId id="379" r:id="rId8"/>
    <p:sldId id="390" r:id="rId9"/>
    <p:sldId id="394" r:id="rId10"/>
    <p:sldId id="382" r:id="rId11"/>
    <p:sldId id="383" r:id="rId12"/>
    <p:sldId id="385" r:id="rId13"/>
    <p:sldId id="395" r:id="rId14"/>
    <p:sldId id="386" r:id="rId15"/>
    <p:sldId id="391" r:id="rId16"/>
    <p:sldId id="387" r:id="rId17"/>
    <p:sldId id="388" r:id="rId18"/>
    <p:sldId id="396" r:id="rId19"/>
    <p:sldId id="444" r:id="rId20"/>
    <p:sldId id="397" r:id="rId21"/>
    <p:sldId id="398" r:id="rId22"/>
    <p:sldId id="392" r:id="rId23"/>
    <p:sldId id="399" r:id="rId24"/>
    <p:sldId id="445" r:id="rId25"/>
    <p:sldId id="409" r:id="rId26"/>
    <p:sldId id="410" r:id="rId27"/>
    <p:sldId id="464" r:id="rId28"/>
    <p:sldId id="465" r:id="rId29"/>
    <p:sldId id="411" r:id="rId30"/>
    <p:sldId id="412" r:id="rId31"/>
    <p:sldId id="413" r:id="rId32"/>
    <p:sldId id="400" r:id="rId33"/>
    <p:sldId id="446" r:id="rId34"/>
    <p:sldId id="401" r:id="rId35"/>
    <p:sldId id="402" r:id="rId36"/>
    <p:sldId id="403" r:id="rId37"/>
    <p:sldId id="407" r:id="rId38"/>
    <p:sldId id="408" r:id="rId39"/>
    <p:sldId id="447" r:id="rId40"/>
    <p:sldId id="448" r:id="rId41"/>
    <p:sldId id="450" r:id="rId42"/>
    <p:sldId id="449" r:id="rId43"/>
    <p:sldId id="451" r:id="rId44"/>
    <p:sldId id="455" r:id="rId45"/>
    <p:sldId id="459" r:id="rId46"/>
    <p:sldId id="456" r:id="rId47"/>
    <p:sldId id="457" r:id="rId48"/>
    <p:sldId id="458" r:id="rId49"/>
    <p:sldId id="460" r:id="rId50"/>
    <p:sldId id="461" r:id="rId51"/>
    <p:sldId id="462" r:id="rId52"/>
    <p:sldId id="452" r:id="rId53"/>
    <p:sldId id="453" r:id="rId54"/>
    <p:sldId id="454" r:id="rId55"/>
    <p:sldId id="414" r:id="rId56"/>
    <p:sldId id="415" r:id="rId57"/>
    <p:sldId id="416" r:id="rId58"/>
    <p:sldId id="417" r:id="rId59"/>
    <p:sldId id="466" r:id="rId6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3" userDrawn="1">
          <p15:clr>
            <a:srgbClr val="A4A3A4"/>
          </p15:clr>
        </p15:guide>
        <p15:guide id="4" pos="72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200"/>
    <a:srgbClr val="E6AF00"/>
    <a:srgbClr val="FB85D4"/>
    <a:srgbClr val="FCA6DF"/>
    <a:srgbClr val="424242"/>
    <a:srgbClr val="18CAC2"/>
    <a:srgbClr val="D9D9D9"/>
    <a:srgbClr val="8FAADC"/>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9" autoAdjust="0"/>
    <p:restoredTop sz="95405" autoAdjust="0"/>
  </p:normalViewPr>
  <p:slideViewPr>
    <p:cSldViewPr showGuides="1">
      <p:cViewPr varScale="1">
        <p:scale>
          <a:sx n="82" d="100"/>
          <a:sy n="82" d="100"/>
        </p:scale>
        <p:origin x="533" y="48"/>
      </p:cViewPr>
      <p:guideLst>
        <p:guide orient="horz" pos="2160"/>
        <p:guide pos="3840"/>
        <p:guide pos="393"/>
        <p:guide pos="7287"/>
      </p:guideLst>
    </p:cSldViewPr>
  </p:slideViewPr>
  <p:notesTextViewPr>
    <p:cViewPr>
      <p:scale>
        <a:sx n="1" d="1"/>
        <a:sy n="1" d="1"/>
      </p:scale>
      <p:origin x="0" y="0"/>
    </p:cViewPr>
  </p:notesTextViewPr>
  <p:sorterViewPr>
    <p:cViewPr>
      <p:scale>
        <a:sx n="100" d="100"/>
        <a:sy n="100" d="100"/>
      </p:scale>
      <p:origin x="0" y="-1205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B410A-F33F-4AB4-852F-D1CE6502B2C4}" type="datetimeFigureOut">
              <a:rPr lang="vi-VN" smtClean="0"/>
              <a:pPr/>
              <a:t>18/03/2020</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A3FDB-E1FF-41D5-9DDE-74331BAB0AAA}" type="slidenum">
              <a:rPr lang="vi-VN" smtClean="0"/>
              <a:pPr/>
              <a:t>‹#›</a:t>
            </a:fld>
            <a:endParaRPr lang="vi-VN"/>
          </a:p>
        </p:txBody>
      </p:sp>
    </p:spTree>
    <p:extLst>
      <p:ext uri="{BB962C8B-B14F-4D97-AF65-F5344CB8AC3E}">
        <p14:creationId xmlns:p14="http://schemas.microsoft.com/office/powerpoint/2010/main" val="123310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3AA3FDB-E1FF-41D5-9DDE-74331BAB0AAA}" type="slidenum">
              <a:rPr lang="vi-VN" smtClean="0"/>
              <a:pPr/>
              <a:t>1</a:t>
            </a:fld>
            <a:endParaRPr lang="vi-VN"/>
          </a:p>
        </p:txBody>
      </p:sp>
    </p:spTree>
    <p:extLst>
      <p:ext uri="{BB962C8B-B14F-4D97-AF65-F5344CB8AC3E}">
        <p14:creationId xmlns:p14="http://schemas.microsoft.com/office/powerpoint/2010/main" val="76886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3AA3FDB-E1FF-41D5-9DDE-74331BAB0AAA}" type="slidenum">
              <a:rPr lang="vi-VN" smtClean="0"/>
              <a:pPr/>
              <a:t>6</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8"/>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9D21D778-B565-4D7E-94D7-64010A445B68}" type="datetimeFigureOut">
              <a:rPr lang="en-US" smtClean="0"/>
              <a:pPr/>
              <a:t>3/18/2020</a:t>
            </a:fld>
            <a:endParaRPr lang="en-US"/>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9D21D778-B565-4D7E-94D7-64010A445B68}" type="datetimeFigureOut">
              <a:rPr lang="en-US" smtClean="0"/>
              <a:pPr/>
              <a:t>3/18/2020</a:t>
            </a:fld>
            <a:endParaRPr lang="en-US"/>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785600" y="274641"/>
            <a:ext cx="36576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812800" y="274641"/>
            <a:ext cx="10769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9D21D778-B565-4D7E-94D7-64010A445B68}" type="datetimeFigureOut">
              <a:rPr lang="en-US" smtClean="0"/>
              <a:pPr/>
              <a:t>3/18/2020</a:t>
            </a:fld>
            <a:endParaRPr lang="en-US"/>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9D21D778-B565-4D7E-94D7-64010A445B68}" type="datetimeFigureOut">
              <a:rPr lang="en-US" smtClean="0"/>
              <a:pPr/>
              <a:t>3/18/2020</a:t>
            </a:fld>
            <a:endParaRPr lang="en-US"/>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3"/>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9D21D778-B565-4D7E-94D7-64010A445B68}" type="datetimeFigureOut">
              <a:rPr lang="en-US" smtClean="0"/>
              <a:pPr/>
              <a:t>3/18/2020</a:t>
            </a:fld>
            <a:endParaRPr lang="en-US"/>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D21D778-B565-4D7E-94D7-64010A445B68}" type="datetimeFigureOut">
              <a:rPr lang="en-US" smtClean="0"/>
              <a:pPr/>
              <a:t>3/18/2020</a:t>
            </a:fld>
            <a:endParaRPr lang="en-US"/>
          </a:p>
        </p:txBody>
      </p:sp>
      <p:sp>
        <p:nvSpPr>
          <p:cNvPr id="6" name="5 Altbilgi Yer Tutucusu"/>
          <p:cNvSpPr>
            <a:spLocks noGrp="1"/>
          </p:cNvSpPr>
          <p:nvPr>
            <p:ph type="ftr" sz="quarter" idx="11"/>
          </p:nvPr>
        </p:nvSpPr>
        <p:spPr/>
        <p:txBody>
          <a:bodyPr/>
          <a:lstStyle/>
          <a:p>
            <a:endParaRPr kumimoji="0" lang="en-US" dirty="0"/>
          </a:p>
        </p:txBody>
      </p:sp>
      <p:sp>
        <p:nvSpPr>
          <p:cNvPr id="7" name="6 Slayt Numarası Yer Tutucusu"/>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9D21D778-B565-4D7E-94D7-64010A445B68}" type="datetimeFigureOut">
              <a:rPr lang="en-US" smtClean="0"/>
              <a:pPr/>
              <a:t>3/18/2020</a:t>
            </a:fld>
            <a:endParaRPr lang="en-US"/>
          </a:p>
        </p:txBody>
      </p:sp>
      <p:sp>
        <p:nvSpPr>
          <p:cNvPr id="8" name="7 Altbilgi Yer Tutucusu"/>
          <p:cNvSpPr>
            <a:spLocks noGrp="1"/>
          </p:cNvSpPr>
          <p:nvPr>
            <p:ph type="ftr" sz="quarter" idx="11"/>
          </p:nvPr>
        </p:nvSpPr>
        <p:spPr/>
        <p:txBody>
          <a:bodyPr/>
          <a:lstStyle/>
          <a:p>
            <a:endParaRPr kumimoji="0" lang="en-US"/>
          </a:p>
        </p:txBody>
      </p:sp>
      <p:sp>
        <p:nvSpPr>
          <p:cNvPr id="9" name="8 Slayt Numarası Yer Tutucusu"/>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9D21D778-B565-4D7E-94D7-64010A445B68}" type="datetimeFigureOut">
              <a:rPr lang="en-US" smtClean="0"/>
              <a:pPr/>
              <a:t>3/18/2020</a:t>
            </a:fld>
            <a:endParaRPr lang="en-US"/>
          </a:p>
        </p:txBody>
      </p:sp>
      <p:sp>
        <p:nvSpPr>
          <p:cNvPr id="4" name="3 Altbilgi Yer Tutucusu"/>
          <p:cNvSpPr>
            <a:spLocks noGrp="1"/>
          </p:cNvSpPr>
          <p:nvPr>
            <p:ph type="ftr" sz="quarter" idx="11"/>
          </p:nvPr>
        </p:nvSpPr>
        <p:spPr/>
        <p:txBody>
          <a:bodyPr/>
          <a:lstStyle/>
          <a:p>
            <a:endParaRPr kumimoji="0" lang="en-US" dirty="0"/>
          </a:p>
        </p:txBody>
      </p:sp>
      <p:sp>
        <p:nvSpPr>
          <p:cNvPr id="5" name="4 Slayt Numarası Yer Tutucusu"/>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D21D778-B565-4D7E-94D7-64010A445B68}" type="datetimeFigureOut">
              <a:rPr lang="en-US" smtClean="0"/>
              <a:pPr/>
              <a:t>3/18/2020</a:t>
            </a:fld>
            <a:endParaRPr lang="en-US"/>
          </a:p>
        </p:txBody>
      </p:sp>
      <p:sp>
        <p:nvSpPr>
          <p:cNvPr id="3" name="2 Altbilgi Yer Tutucusu"/>
          <p:cNvSpPr>
            <a:spLocks noGrp="1"/>
          </p:cNvSpPr>
          <p:nvPr>
            <p:ph type="ftr" sz="quarter" idx="11"/>
          </p:nvPr>
        </p:nvSpPr>
        <p:spPr/>
        <p:txBody>
          <a:bodyPr/>
          <a:lstStyle/>
          <a:p>
            <a:endParaRPr kumimoji="0" lang="en-US"/>
          </a:p>
        </p:txBody>
      </p:sp>
      <p:sp>
        <p:nvSpPr>
          <p:cNvPr id="4" name="3 Slayt Numarası Yer Tutucusu"/>
          <p:cNvSpPr>
            <a:spLocks noGrp="1"/>
          </p:cNvSpPr>
          <p:nvPr>
            <p:ph type="sldNum" sz="quarter" idx="12"/>
          </p:nvPr>
        </p:nvSpPr>
        <p:spPr/>
        <p:txBody>
          <a:bodyPr/>
          <a:lstStyle/>
          <a:p>
            <a:fld id="{2C6B1FF6-39B9-40F5-8B67-33C6354A3D4F}" type="slidenum">
              <a:rPr kumimoji="0" lang="en-US" smtClean="0"/>
              <a:pPr/>
              <a:t>‹#›</a:t>
            </a:fld>
            <a:endParaRPr kumimoji="0" lang="en-US" dirty="0">
              <a:solidFill>
                <a:srgbClr val="FFFFFF"/>
              </a:solidFill>
            </a:endParaRPr>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2"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9D21D778-B565-4D7E-94D7-64010A445B68}" type="datetimeFigureOut">
              <a:rPr lang="en-US" smtClean="0"/>
              <a:pPr/>
              <a:t>3/18/2020</a:t>
            </a:fld>
            <a:endParaRPr lang="en-US"/>
          </a:p>
        </p:txBody>
      </p:sp>
      <p:sp>
        <p:nvSpPr>
          <p:cNvPr id="6" name="5 Altbilgi Yer Tutucusu"/>
          <p:cNvSpPr>
            <a:spLocks noGrp="1"/>
          </p:cNvSpPr>
          <p:nvPr>
            <p:ph type="ftr" sz="quarter" idx="11"/>
          </p:nvPr>
        </p:nvSpPr>
        <p:spPr/>
        <p:txBody>
          <a:bodyPr/>
          <a:lstStyle/>
          <a:p>
            <a:endParaRPr kumimoji="0" lang="en-US" dirty="0"/>
          </a:p>
        </p:txBody>
      </p:sp>
      <p:sp>
        <p:nvSpPr>
          <p:cNvPr id="7" name="6 Slayt Numarası Yer Tutucusu"/>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9D21D778-B565-4D7E-94D7-64010A445B68}" type="datetimeFigureOut">
              <a:rPr lang="en-US" smtClean="0"/>
              <a:pPr/>
              <a:t>3/18/2020</a:t>
            </a:fld>
            <a:endParaRPr lang="en-US" dirty="0"/>
          </a:p>
        </p:txBody>
      </p:sp>
      <p:sp>
        <p:nvSpPr>
          <p:cNvPr id="6" name="5 Altbilgi Yer Tutucusu"/>
          <p:cNvSpPr>
            <a:spLocks noGrp="1"/>
          </p:cNvSpPr>
          <p:nvPr>
            <p:ph type="ftr" sz="quarter" idx="11"/>
          </p:nvPr>
        </p:nvSpPr>
        <p:spPr/>
        <p:txBody>
          <a:bodyPr/>
          <a:lstStyle/>
          <a:p>
            <a:endParaRPr kumimoji="0" lang="en-US" dirty="0"/>
          </a:p>
        </p:txBody>
      </p:sp>
      <p:sp>
        <p:nvSpPr>
          <p:cNvPr id="7" name="6 Slayt Numarası Yer Tutucusu"/>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9D21D778-B565-4D7E-94D7-64010A445B68}" type="datetimeFigureOut">
              <a:rPr lang="en-US" smtClean="0"/>
              <a:pPr algn="r" eaLnBrk="1" latinLnBrk="0" hangingPunct="1"/>
              <a:t>3/18/2020</a:t>
            </a:fld>
            <a:endParaRPr lang="en-US" sz="1400" dirty="0">
              <a:solidFill>
                <a:srgbClr val="FFFFFF"/>
              </a:solidFill>
            </a:endParaRPr>
          </a:p>
        </p:txBody>
      </p:sp>
      <p:sp>
        <p:nvSpPr>
          <p:cNvPr id="5" name="4 Altbilgi Yer Tutucusu"/>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rgbClr val="FFFFFF"/>
              </a:solidFill>
            </a:endParaRPr>
          </a:p>
        </p:txBody>
      </p:sp>
      <p:sp>
        <p:nvSpPr>
          <p:cNvPr id="6" name="5 Slayt Numarası Yer Tutucusu"/>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grpSp>
        <p:nvGrpSpPr>
          <p:cNvPr id="7" name="组合 15"/>
          <p:cNvGrpSpPr>
            <a:grpSpLocks/>
          </p:cNvGrpSpPr>
          <p:nvPr userDrawn="1"/>
        </p:nvGrpSpPr>
        <p:grpSpPr bwMode="auto">
          <a:xfrm>
            <a:off x="0" y="6453336"/>
            <a:ext cx="12192000" cy="404664"/>
            <a:chOff x="0" y="4681728"/>
            <a:chExt cx="9163025" cy="377952"/>
          </a:xfrm>
        </p:grpSpPr>
        <p:sp>
          <p:nvSpPr>
            <p:cNvPr id="8"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9"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0"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1"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2"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grpSp>
      <p:grpSp>
        <p:nvGrpSpPr>
          <p:cNvPr id="13" name="组合 24"/>
          <p:cNvGrpSpPr>
            <a:grpSpLocks/>
          </p:cNvGrpSpPr>
          <p:nvPr userDrawn="1"/>
        </p:nvGrpSpPr>
        <p:grpSpPr bwMode="auto">
          <a:xfrm>
            <a:off x="-9600" y="500528"/>
            <a:ext cx="12217400" cy="671101"/>
            <a:chOff x="0" y="242094"/>
            <a:chExt cx="9163025" cy="564356"/>
          </a:xfrm>
        </p:grpSpPr>
        <p:grpSp>
          <p:nvGrpSpPr>
            <p:cNvPr id="14" name="组合 9"/>
            <p:cNvGrpSpPr>
              <a:grpSpLocks/>
            </p:cNvGrpSpPr>
            <p:nvPr/>
          </p:nvGrpSpPr>
          <p:grpSpPr bwMode="auto">
            <a:xfrm flipH="1">
              <a:off x="9059868" y="242468"/>
              <a:ext cx="103187" cy="564610"/>
              <a:chOff x="7668348" y="242468"/>
              <a:chExt cx="99479" cy="564610"/>
            </a:xfrm>
          </p:grpSpPr>
          <p:sp>
            <p:nvSpPr>
              <p:cNvPr id="18"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cxnSp>
            <p:nvCxnSpPr>
              <p:cNvPr id="19"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3"/>
            <p:cNvGrpSpPr>
              <a:grpSpLocks/>
            </p:cNvGrpSpPr>
            <p:nvPr/>
          </p:nvGrpSpPr>
          <p:grpSpPr bwMode="auto">
            <a:xfrm>
              <a:off x="0" y="242468"/>
              <a:ext cx="481012" cy="564610"/>
              <a:chOff x="0" y="242468"/>
              <a:chExt cx="481012" cy="564610"/>
            </a:xfrm>
          </p:grpSpPr>
          <p:sp>
            <p:nvSpPr>
              <p:cNvPr id="16"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cxnSp>
            <p:nvCxnSpPr>
              <p:cNvPr id="17"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0" name="TextBox 3"/>
          <p:cNvSpPr txBox="1"/>
          <p:nvPr userDrawn="1"/>
        </p:nvSpPr>
        <p:spPr>
          <a:xfrm>
            <a:off x="10992544" y="719118"/>
            <a:ext cx="1080120" cy="246221"/>
          </a:xfrm>
          <a:prstGeom prst="rect">
            <a:avLst/>
          </a:prstGeom>
          <a:noFill/>
        </p:spPr>
        <p:txBody>
          <a:bodyPr wrap="square" rtlCol="0">
            <a:spAutoFit/>
          </a:bodyPr>
          <a:lstStyle/>
          <a:p>
            <a:pPr algn="ctr"/>
            <a:r>
              <a:rPr lang="en-US" sz="1000">
                <a:solidFill>
                  <a:schemeClr val="tx1">
                    <a:lumMod val="75000"/>
                    <a:lumOff val="25000"/>
                  </a:schemeClr>
                </a:solidFill>
              </a:rPr>
              <a:t>COMPANY NAME</a:t>
            </a:r>
            <a:endParaRPr lang="vi-VN" sz="1000">
              <a:solidFill>
                <a:schemeClr val="tx1">
                  <a:lumMod val="75000"/>
                  <a:lumOff val="25000"/>
                </a:schemeClr>
              </a:solidFill>
            </a:endParaRPr>
          </a:p>
        </p:txBody>
      </p:sp>
      <p:sp>
        <p:nvSpPr>
          <p:cNvPr id="21" name="TextBox 42"/>
          <p:cNvSpPr txBox="1"/>
          <p:nvPr userDrawn="1"/>
        </p:nvSpPr>
        <p:spPr>
          <a:xfrm>
            <a:off x="10992544" y="908720"/>
            <a:ext cx="1008112" cy="261610"/>
          </a:xfrm>
          <a:prstGeom prst="rect">
            <a:avLst/>
          </a:prstGeom>
          <a:noFill/>
        </p:spPr>
        <p:txBody>
          <a:bodyPr wrap="square" rtlCol="0">
            <a:spAutoFit/>
          </a:bodyPr>
          <a:lstStyle/>
          <a:p>
            <a:pPr algn="ctr"/>
            <a:r>
              <a:rPr lang="en-US" sz="1100">
                <a:solidFill>
                  <a:schemeClr val="tx1">
                    <a:lumMod val="75000"/>
                    <a:lumOff val="25000"/>
                  </a:schemeClr>
                </a:solidFill>
              </a:rPr>
              <a:t>ABS.COM</a:t>
            </a:r>
            <a:endParaRPr lang="vi-VN" sz="1100">
              <a:solidFill>
                <a:schemeClr val="tx1">
                  <a:lumMod val="75000"/>
                  <a:lumOff val="25000"/>
                </a:schemeClr>
              </a:solidFill>
            </a:endParaRPr>
          </a:p>
        </p:txBody>
      </p:sp>
      <p:cxnSp>
        <p:nvCxnSpPr>
          <p:cNvPr id="22"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3" name="Group 20"/>
          <p:cNvGrpSpPr/>
          <p:nvPr userDrawn="1"/>
        </p:nvGrpSpPr>
        <p:grpSpPr>
          <a:xfrm>
            <a:off x="10272464" y="663642"/>
            <a:ext cx="645677" cy="533110"/>
            <a:chOff x="473446" y="6325727"/>
            <a:chExt cx="645677" cy="533110"/>
          </a:xfrm>
        </p:grpSpPr>
        <p:grpSp>
          <p:nvGrpSpPr>
            <p:cNvPr id="24" name="Group 21"/>
            <p:cNvGrpSpPr/>
            <p:nvPr userDrawn="1"/>
          </p:nvGrpSpPr>
          <p:grpSpPr>
            <a:xfrm>
              <a:off x="473446" y="6325727"/>
              <a:ext cx="645677" cy="533110"/>
              <a:chOff x="1614488" y="2814638"/>
              <a:chExt cx="3513263" cy="2918618"/>
            </a:xfrm>
          </p:grpSpPr>
          <p:sp>
            <p:nvSpPr>
              <p:cNvPr id="26"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vi-VN">
                  <a:solidFill>
                    <a:srgbClr val="FFFFFF"/>
                  </a:solidFill>
                  <a:latin typeface="Verdana" panose="020B0604030504040204" pitchFamily="34" charset="0"/>
                </a:endParaRPr>
              </a:p>
            </p:txBody>
          </p:sp>
          <p:sp>
            <p:nvSpPr>
              <p:cNvPr id="27"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vi-VN">
                  <a:solidFill>
                    <a:srgbClr val="FFFFFF"/>
                  </a:solidFill>
                  <a:latin typeface="Verdana" panose="020B0604030504040204" pitchFamily="34" charset="0"/>
                </a:endParaRPr>
              </a:p>
            </p:txBody>
          </p:sp>
        </p:grpSp>
        <p:sp>
          <p:nvSpPr>
            <p:cNvPr id="25" name="TextBox 22"/>
            <p:cNvSpPr txBox="1"/>
            <p:nvPr userDrawn="1"/>
          </p:nvSpPr>
          <p:spPr>
            <a:xfrm>
              <a:off x="549026" y="6381328"/>
              <a:ext cx="499268" cy="430887"/>
            </a:xfrm>
            <a:prstGeom prst="rect">
              <a:avLst/>
            </a:prstGeom>
            <a:noFill/>
          </p:spPr>
          <p:txBody>
            <a:bodyPr wrap="square" rtlCol="0">
              <a:spAutoFit/>
            </a:bodyPr>
            <a:lstStyle/>
            <a:p>
              <a:r>
                <a:rPr lang="en-US" sz="1100" b="1">
                  <a:solidFill>
                    <a:schemeClr val="bg1"/>
                  </a:solidFill>
                  <a:latin typeface="+mj-lt"/>
                </a:rPr>
                <a:t>Your Logo</a:t>
              </a:r>
              <a:endParaRPr lang="vi-VN" sz="1100" b="1">
                <a:solidFill>
                  <a:schemeClr val="bg1"/>
                </a:solidFill>
                <a:latin typeface="+mj-lt"/>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750" fill="hold"/>
                                        <p:tgtEl>
                                          <p:spTgt spid="23"/>
                                        </p:tgtEl>
                                        <p:attrNameLst>
                                          <p:attrName>ppt_w</p:attrName>
                                        </p:attrNameLst>
                                      </p:cBhvr>
                                      <p:tavLst>
                                        <p:tav tm="0">
                                          <p:val>
                                            <p:fltVal val="0"/>
                                          </p:val>
                                        </p:tav>
                                        <p:tav tm="100000">
                                          <p:val>
                                            <p:strVal val="#ppt_w"/>
                                          </p:val>
                                        </p:tav>
                                      </p:tavLst>
                                    </p:anim>
                                    <p:anim calcmode="lin" valueType="num">
                                      <p:cBhvr>
                                        <p:cTn id="8" dur="750" fill="hold"/>
                                        <p:tgtEl>
                                          <p:spTgt spid="23"/>
                                        </p:tgtEl>
                                        <p:attrNameLst>
                                          <p:attrName>ppt_h</p:attrName>
                                        </p:attrNameLst>
                                      </p:cBhvr>
                                      <p:tavLst>
                                        <p:tav tm="0">
                                          <p:val>
                                            <p:fltVal val="0"/>
                                          </p:val>
                                        </p:tav>
                                        <p:tav tm="100000">
                                          <p:val>
                                            <p:strVal val="#ppt_h"/>
                                          </p:val>
                                        </p:tav>
                                      </p:tavLst>
                                    </p:anim>
                                    <p:animEffect transition="in" filter="fade">
                                      <p:cBhvr>
                                        <p:cTn id="9"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www.memurlar.net/arama/anahtar/default.aspx?Search=hem%FEire"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 name="Title 1"/>
          <p:cNvSpPr txBox="1">
            <a:spLocks/>
          </p:cNvSpPr>
          <p:nvPr/>
        </p:nvSpPr>
        <p:spPr>
          <a:xfrm>
            <a:off x="-21538" y="3068961"/>
            <a:ext cx="12192000" cy="2736303"/>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a:lstStyle>
          <a:p>
            <a:pPr algn="ctr"/>
            <a:r>
              <a:rPr lang="tr-TR" sz="8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LİSELERE GEÇİŞ SİSTEMİ</a:t>
            </a:r>
            <a:endParaRPr lang="en-US" sz="8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25" name="Rectangle 24"/>
          <p:cNvSpPr/>
          <p:nvPr/>
        </p:nvSpPr>
        <p:spPr>
          <a:xfrm>
            <a:off x="3791744" y="5805264"/>
            <a:ext cx="4967217" cy="1107996"/>
          </a:xfrm>
          <a:prstGeom prst="rect">
            <a:avLst/>
          </a:prstGeom>
        </p:spPr>
        <p:txBody>
          <a:bodyPr wrap="square">
            <a:spAutoFit/>
          </a:bodyPr>
          <a:lstStyle/>
          <a:p>
            <a:pPr algn="ctr"/>
            <a:r>
              <a:rPr lang="tr-TR" sz="6600" b="1" dirty="0">
                <a:solidFill>
                  <a:schemeClr val="accent3"/>
                </a:solidFill>
              </a:rPr>
              <a:t>2020</a:t>
            </a:r>
            <a:endParaRPr lang="en-US" sz="6600" b="1" dirty="0">
              <a:solidFill>
                <a:schemeClr val="accent3"/>
              </a:solidFill>
            </a:endParaRPr>
          </a:p>
        </p:txBody>
      </p:sp>
      <p:sp>
        <p:nvSpPr>
          <p:cNvPr id="4" name="Metin kutusu 3"/>
          <p:cNvSpPr txBox="1"/>
          <p:nvPr/>
        </p:nvSpPr>
        <p:spPr>
          <a:xfrm>
            <a:off x="4527028" y="281139"/>
            <a:ext cx="5616624" cy="3154710"/>
          </a:xfrm>
          <a:prstGeom prst="rect">
            <a:avLst/>
          </a:prstGeom>
          <a:noFill/>
        </p:spPr>
        <p:txBody>
          <a:bodyPr wrap="square" rtlCol="0">
            <a:spAutoFit/>
          </a:bodyPr>
          <a:lstStyle/>
          <a:p>
            <a:r>
              <a:rPr lang="tr-TR" sz="19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haroni" pitchFamily="2" charset="-79"/>
                <a:cs typeface="Aharoni" pitchFamily="2" charset="-79"/>
              </a:rPr>
              <a:t>LGS</a:t>
            </a:r>
          </a:p>
        </p:txBody>
      </p:sp>
    </p:spTree>
    <p:extLst>
      <p:ext uri="{BB962C8B-B14F-4D97-AF65-F5344CB8AC3E}">
        <p14:creationId xmlns:p14="http://schemas.microsoft.com/office/powerpoint/2010/main" val="538003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0" y="476673"/>
            <a:ext cx="12192000" cy="864096"/>
          </a:xfrm>
        </p:spPr>
        <p:style>
          <a:lnRef idx="1">
            <a:schemeClr val="accent5"/>
          </a:lnRef>
          <a:fillRef idx="2">
            <a:schemeClr val="accent5"/>
          </a:fillRef>
          <a:effectRef idx="1">
            <a:schemeClr val="accent5"/>
          </a:effectRef>
          <a:fontRef idx="minor">
            <a:schemeClr val="dk1"/>
          </a:fontRef>
        </p:style>
        <p:txBody>
          <a:bodyPr/>
          <a:lstStyle/>
          <a:p>
            <a:pPr algn="ctr"/>
            <a:r>
              <a:rPr lang="tr-TR" b="1" dirty="0">
                <a:ln w="18415" cmpd="sng">
                  <a:solidFill>
                    <a:srgbClr val="FFFFFF"/>
                  </a:solidFill>
                  <a:prstDash val="solid"/>
                </a:ln>
                <a:solidFill>
                  <a:srgbClr val="FFFFFF"/>
                </a:solidFill>
                <a:effectLst>
                  <a:outerShdw blurRad="63500" dir="3600000" algn="tl" rotWithShape="0">
                    <a:srgbClr val="000000">
                      <a:alpha val="70000"/>
                    </a:srgbClr>
                  </a:outerShdw>
                </a:effectLst>
              </a:rPr>
              <a:t>Sınav Soruları Hangi Sınıflardan Olacak?</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4" name="Rectangle 53"/>
          <p:cNvSpPr/>
          <p:nvPr/>
        </p:nvSpPr>
        <p:spPr>
          <a:xfrm>
            <a:off x="2255511" y="6525343"/>
            <a:ext cx="8304985" cy="720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 name="Grup 4"/>
          <p:cNvGrpSpPr/>
          <p:nvPr/>
        </p:nvGrpSpPr>
        <p:grpSpPr>
          <a:xfrm>
            <a:off x="4906512" y="1353767"/>
            <a:ext cx="3346542" cy="5099569"/>
            <a:chOff x="4906512" y="1353767"/>
            <a:chExt cx="3346542" cy="5099569"/>
          </a:xfrm>
        </p:grpSpPr>
        <p:sp>
          <p:nvSpPr>
            <p:cNvPr id="47" name="Isosceles Triangle 2"/>
            <p:cNvSpPr/>
            <p:nvPr/>
          </p:nvSpPr>
          <p:spPr>
            <a:xfrm>
              <a:off x="4906512" y="2436312"/>
              <a:ext cx="3346542" cy="401702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9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5"/>
            <p:cNvSpPr>
              <a:spLocks noEditPoints="1"/>
            </p:cNvSpPr>
            <p:nvPr/>
          </p:nvSpPr>
          <p:spPr bwMode="auto">
            <a:xfrm flipH="1">
              <a:off x="6263913" y="1353767"/>
              <a:ext cx="722756" cy="1067121"/>
            </a:xfrm>
            <a:custGeom>
              <a:avLst/>
              <a:gdLst>
                <a:gd name="T0" fmla="*/ 299 w 299"/>
                <a:gd name="T1" fmla="*/ 151 h 450"/>
                <a:gd name="T2" fmla="*/ 150 w 299"/>
                <a:gd name="T3" fmla="*/ 1 h 450"/>
                <a:gd name="T4" fmla="*/ 0 w 299"/>
                <a:gd name="T5" fmla="*/ 150 h 450"/>
                <a:gd name="T6" fmla="*/ 20 w 299"/>
                <a:gd name="T7" fmla="*/ 225 h 450"/>
                <a:gd name="T8" fmla="*/ 20 w 299"/>
                <a:gd name="T9" fmla="*/ 225 h 450"/>
                <a:gd name="T10" fmla="*/ 149 w 299"/>
                <a:gd name="T11" fmla="*/ 450 h 450"/>
                <a:gd name="T12" fmla="*/ 279 w 299"/>
                <a:gd name="T13" fmla="*/ 226 h 450"/>
                <a:gd name="T14" fmla="*/ 278 w 299"/>
                <a:gd name="T15" fmla="*/ 226 h 450"/>
                <a:gd name="T16" fmla="*/ 299 w 299"/>
                <a:gd name="T17" fmla="*/ 151 h 450"/>
                <a:gd name="T18" fmla="*/ 149 w 299"/>
                <a:gd name="T19" fmla="*/ 275 h 450"/>
                <a:gd name="T20" fmla="*/ 25 w 299"/>
                <a:gd name="T21" fmla="*/ 150 h 450"/>
                <a:gd name="T22" fmla="*/ 150 w 299"/>
                <a:gd name="T23" fmla="*/ 26 h 450"/>
                <a:gd name="T24" fmla="*/ 274 w 299"/>
                <a:gd name="T25" fmla="*/ 151 h 450"/>
                <a:gd name="T26" fmla="*/ 149 w 299"/>
                <a:gd name="T27" fmla="*/ 27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450">
                  <a:moveTo>
                    <a:pt x="299" y="151"/>
                  </a:moveTo>
                  <a:cubicBezTo>
                    <a:pt x="299" y="68"/>
                    <a:pt x="232" y="1"/>
                    <a:pt x="150" y="1"/>
                  </a:cubicBezTo>
                  <a:cubicBezTo>
                    <a:pt x="67" y="0"/>
                    <a:pt x="0" y="67"/>
                    <a:pt x="0" y="150"/>
                  </a:cubicBezTo>
                  <a:cubicBezTo>
                    <a:pt x="0" y="177"/>
                    <a:pt x="7" y="203"/>
                    <a:pt x="20" y="225"/>
                  </a:cubicBezTo>
                  <a:cubicBezTo>
                    <a:pt x="20" y="225"/>
                    <a:pt x="20" y="225"/>
                    <a:pt x="20" y="225"/>
                  </a:cubicBezTo>
                  <a:cubicBezTo>
                    <a:pt x="149" y="450"/>
                    <a:pt x="149" y="450"/>
                    <a:pt x="149" y="450"/>
                  </a:cubicBezTo>
                  <a:cubicBezTo>
                    <a:pt x="279" y="226"/>
                    <a:pt x="279" y="226"/>
                    <a:pt x="279" y="226"/>
                  </a:cubicBezTo>
                  <a:cubicBezTo>
                    <a:pt x="278" y="226"/>
                    <a:pt x="278" y="226"/>
                    <a:pt x="278" y="226"/>
                  </a:cubicBezTo>
                  <a:cubicBezTo>
                    <a:pt x="291" y="203"/>
                    <a:pt x="299" y="178"/>
                    <a:pt x="299" y="151"/>
                  </a:cubicBezTo>
                  <a:close/>
                  <a:moveTo>
                    <a:pt x="149" y="275"/>
                  </a:moveTo>
                  <a:cubicBezTo>
                    <a:pt x="80" y="275"/>
                    <a:pt x="24" y="219"/>
                    <a:pt x="25" y="150"/>
                  </a:cubicBezTo>
                  <a:cubicBezTo>
                    <a:pt x="25" y="81"/>
                    <a:pt x="81" y="25"/>
                    <a:pt x="150" y="26"/>
                  </a:cubicBezTo>
                  <a:cubicBezTo>
                    <a:pt x="218" y="26"/>
                    <a:pt x="274" y="82"/>
                    <a:pt x="274" y="151"/>
                  </a:cubicBezTo>
                  <a:cubicBezTo>
                    <a:pt x="274" y="219"/>
                    <a:pt x="218" y="275"/>
                    <a:pt x="149" y="27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TextBox 66"/>
            <p:cNvSpPr txBox="1"/>
            <p:nvPr/>
          </p:nvSpPr>
          <p:spPr>
            <a:xfrm>
              <a:off x="6407789" y="1412776"/>
              <a:ext cx="393056" cy="584775"/>
            </a:xfrm>
            <a:prstGeom prst="rect">
              <a:avLst/>
            </a:prstGeom>
            <a:noFill/>
          </p:spPr>
          <p:txBody>
            <a:bodyPr wrap="none" rtlCol="0">
              <a:spAutoFit/>
            </a:bodyPr>
            <a:lstStyle/>
            <a:p>
              <a:r>
                <a:rPr lang="tr-TR" sz="3200" b="1" dirty="0">
                  <a:solidFill>
                    <a:schemeClr val="accent2">
                      <a:lumMod val="75000"/>
                    </a:schemeClr>
                  </a:solidFill>
                </a:rPr>
                <a:t>8</a:t>
              </a:r>
              <a:endParaRPr lang="vi-VN" sz="3200" b="1" dirty="0">
                <a:solidFill>
                  <a:schemeClr val="accent2">
                    <a:lumMod val="75000"/>
                  </a:schemeClr>
                </a:solidFill>
              </a:endParaRPr>
            </a:p>
          </p:txBody>
        </p:sp>
      </p:grpSp>
      <p:sp>
        <p:nvSpPr>
          <p:cNvPr id="49" name="Metin kutusu 48"/>
          <p:cNvSpPr txBox="1"/>
          <p:nvPr/>
        </p:nvSpPr>
        <p:spPr>
          <a:xfrm>
            <a:off x="5870887" y="4448982"/>
            <a:ext cx="1859915" cy="707886"/>
          </a:xfrm>
          <a:prstGeom prst="rect">
            <a:avLst/>
          </a:prstGeom>
          <a:noFill/>
        </p:spPr>
        <p:txBody>
          <a:bodyPr wrap="square" rtlCol="0">
            <a:spAutoFit/>
          </a:bodyPr>
          <a:lstStyle/>
          <a:p>
            <a:r>
              <a:rPr lang="tr-TR" sz="4000" b="1" dirty="0">
                <a:solidFill>
                  <a:schemeClr val="bg1"/>
                </a:solidFill>
              </a:rPr>
              <a:t>8. Sınıf</a:t>
            </a:r>
          </a:p>
        </p:txBody>
      </p:sp>
    </p:spTree>
    <p:extLst>
      <p:ext uri="{BB962C8B-B14F-4D97-AF65-F5344CB8AC3E}">
        <p14:creationId xmlns:p14="http://schemas.microsoft.com/office/powerpoint/2010/main" val="885984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0-#ppt_w/2"/>
                                          </p:val>
                                        </p:tav>
                                        <p:tav tm="100000">
                                          <p:val>
                                            <p:strVal val="#ppt_x"/>
                                          </p:val>
                                        </p:tav>
                                      </p:tavLst>
                                    </p:anim>
                                    <p:anim calcmode="lin" valueType="num">
                                      <p:cBhvr additive="base">
                                        <p:cTn id="12" dur="500" fill="hold"/>
                                        <p:tgtEl>
                                          <p:spTgt spid="5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484784"/>
            <a:ext cx="3600400" cy="4896544"/>
          </a:xfrm>
          <a:prstGeom prst="rect">
            <a:avLst/>
          </a:prstGeom>
          <a:pattFill prst="pct30">
            <a:fgClr>
              <a:srgbClr val="FB85D4"/>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SORULAR NASIL OLACAK?</a:t>
            </a:r>
            <a:br>
              <a:rPr lang="en-US" dirty="0"/>
            </a:br>
            <a:endParaRPr lang="vi-VN" dirty="0"/>
          </a:p>
        </p:txBody>
      </p:sp>
      <p:sp>
        <p:nvSpPr>
          <p:cNvPr id="8" name="Title 13"/>
          <p:cNvSpPr txBox="1">
            <a:spLocks/>
          </p:cNvSpPr>
          <p:nvPr/>
        </p:nvSpPr>
        <p:spPr>
          <a:xfrm>
            <a:off x="4799856" y="1687024"/>
            <a:ext cx="6480720" cy="1354217"/>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4000" b="1" i="1" dirty="0">
                <a:solidFill>
                  <a:schemeClr val="accent5">
                    <a:lumMod val="75000"/>
                  </a:schemeClr>
                </a:solidFill>
                <a:latin typeface="+mj-lt"/>
                <a:ea typeface="Roboto Condensed" panose="02000000000000000000" pitchFamily="2" charset="0"/>
              </a:rPr>
              <a:t>Sorular çoktan seçmeli TEST şeklinde  olacak.</a:t>
            </a:r>
            <a:endParaRPr lang="en-US" sz="4000" b="1" i="1" dirty="0">
              <a:solidFill>
                <a:schemeClr val="accent5">
                  <a:lumMod val="75000"/>
                </a:schemeClr>
              </a:solidFill>
              <a:latin typeface="+mj-lt"/>
              <a:ea typeface="Roboto Condensed" panose="02000000000000000000" pitchFamily="2" charset="0"/>
            </a:endParaRPr>
          </a:p>
        </p:txBody>
      </p:sp>
      <p:grpSp>
        <p:nvGrpSpPr>
          <p:cNvPr id="47" name="Grup 46"/>
          <p:cNvGrpSpPr/>
          <p:nvPr/>
        </p:nvGrpSpPr>
        <p:grpSpPr>
          <a:xfrm>
            <a:off x="623392" y="1938536"/>
            <a:ext cx="936104" cy="4277072"/>
            <a:chOff x="623392" y="1938536"/>
            <a:chExt cx="936104" cy="4277072"/>
          </a:xfrm>
        </p:grpSpPr>
        <p:sp>
          <p:nvSpPr>
            <p:cNvPr id="4" name="Oval 3"/>
            <p:cNvSpPr/>
            <p:nvPr/>
          </p:nvSpPr>
          <p:spPr>
            <a:xfrm>
              <a:off x="623392" y="3018656"/>
              <a:ext cx="914400" cy="914400"/>
            </a:xfrm>
            <a:prstGeom prst="ellipse">
              <a:avLst/>
            </a:prstGeom>
            <a:ln w="76200"/>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39" name="Oval 38"/>
            <p:cNvSpPr/>
            <p:nvPr/>
          </p:nvSpPr>
          <p:spPr>
            <a:xfrm>
              <a:off x="645096" y="1938536"/>
              <a:ext cx="914400" cy="914400"/>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40" name="Oval 39"/>
            <p:cNvSpPr/>
            <p:nvPr/>
          </p:nvSpPr>
          <p:spPr>
            <a:xfrm>
              <a:off x="645096" y="4149080"/>
              <a:ext cx="914400" cy="914400"/>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41" name="Oval 40"/>
            <p:cNvSpPr/>
            <p:nvPr/>
          </p:nvSpPr>
          <p:spPr>
            <a:xfrm>
              <a:off x="645096" y="5301208"/>
              <a:ext cx="914400" cy="914400"/>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grpSp>
      <p:sp>
        <p:nvSpPr>
          <p:cNvPr id="42" name="Dikdörtgen 41"/>
          <p:cNvSpPr/>
          <p:nvPr/>
        </p:nvSpPr>
        <p:spPr>
          <a:xfrm>
            <a:off x="1847528" y="1929606"/>
            <a:ext cx="611065" cy="923330"/>
          </a:xfrm>
          <a:prstGeom prst="rect">
            <a:avLst/>
          </a:prstGeom>
          <a:noFill/>
        </p:spPr>
        <p:txBody>
          <a:bodyPr wrap="none" lIns="91440" tIns="45720" rIns="91440" bIns="45720">
            <a:spAutoFit/>
          </a:bodyP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43" name="Dikdörtgen 42"/>
          <p:cNvSpPr/>
          <p:nvPr/>
        </p:nvSpPr>
        <p:spPr>
          <a:xfrm>
            <a:off x="1847528" y="3041864"/>
            <a:ext cx="572593" cy="923330"/>
          </a:xfrm>
          <a:prstGeom prst="rect">
            <a:avLst/>
          </a:prstGeom>
          <a:noFill/>
        </p:spPr>
        <p:txBody>
          <a:bodyPr wrap="none" lIns="91440" tIns="45720" rIns="91440" bIns="45720">
            <a:spAutoFit/>
          </a:bodyPr>
          <a:lstStyle/>
          <a:p>
            <a:pPr algn="ctr"/>
            <a:r>
              <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44" name="Dikdörtgen 43"/>
          <p:cNvSpPr/>
          <p:nvPr/>
        </p:nvSpPr>
        <p:spPr>
          <a:xfrm>
            <a:off x="1847528" y="4161854"/>
            <a:ext cx="572593" cy="923330"/>
          </a:xfrm>
          <a:prstGeom prst="rect">
            <a:avLst/>
          </a:prstGeom>
          <a:noFill/>
        </p:spPr>
        <p:txBody>
          <a:bodyPr wrap="none" lIns="91440" tIns="45720" rIns="91440" bIns="45720">
            <a:spAutoFit/>
          </a:bodyPr>
          <a:lstStyle/>
          <a:p>
            <a:pPr algn="ctr"/>
            <a:r>
              <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45" name="Dikdörtgen 44"/>
          <p:cNvSpPr/>
          <p:nvPr/>
        </p:nvSpPr>
        <p:spPr>
          <a:xfrm>
            <a:off x="1847528" y="5241974"/>
            <a:ext cx="620683" cy="923330"/>
          </a:xfrm>
          <a:prstGeom prst="rect">
            <a:avLst/>
          </a:prstGeom>
          <a:noFill/>
        </p:spPr>
        <p:txBody>
          <a:bodyPr wrap="none" lIns="91440" tIns="45720" rIns="91440" bIns="45720">
            <a:spAutoFit/>
          </a:bodyPr>
          <a:lstStyle/>
          <a:p>
            <a:pPr algn="ctr"/>
            <a:r>
              <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4" name="Title 13"/>
          <p:cNvSpPr txBox="1">
            <a:spLocks/>
          </p:cNvSpPr>
          <p:nvPr/>
        </p:nvSpPr>
        <p:spPr>
          <a:xfrm>
            <a:off x="4799856" y="3730967"/>
            <a:ext cx="6480720" cy="1354217"/>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4000" b="1" i="1" dirty="0">
                <a:solidFill>
                  <a:schemeClr val="accent3">
                    <a:lumMod val="75000"/>
                  </a:schemeClr>
                </a:solidFill>
                <a:latin typeface="+mj-lt"/>
                <a:ea typeface="Roboto Condensed" panose="02000000000000000000" pitchFamily="2" charset="0"/>
              </a:rPr>
              <a:t>3 yanlış cevap 1 Doğruyu götürecek.</a:t>
            </a:r>
            <a:endParaRPr lang="en-US" sz="4000" b="1" i="1" dirty="0">
              <a:solidFill>
                <a:schemeClr val="accent3">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1732274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circle(in)">
                                      <p:cBhvr>
                                        <p:cTn id="13" dur="2000"/>
                                        <p:tgtEl>
                                          <p:spTgt spid="47"/>
                                        </p:tgtEl>
                                      </p:cBhvr>
                                    </p:animEffect>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ppt_x"/>
                                          </p:val>
                                        </p:tav>
                                        <p:tav tm="100000">
                                          <p:val>
                                            <p:strVal val="#ppt_x"/>
                                          </p:val>
                                        </p:tav>
                                      </p:tavLst>
                                    </p:anim>
                                    <p:anim calcmode="lin" valueType="num">
                                      <p:cBhvr additive="base">
                                        <p:cTn id="23" dur="500" fill="hold"/>
                                        <p:tgtEl>
                                          <p:spTgt spid="43"/>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16" presetClass="entr" presetSubtype="2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par>
                          <p:cTn id="38" fill="hold">
                            <p:stCondLst>
                              <p:cond delay="5500"/>
                            </p:stCondLst>
                            <p:childTnLst>
                              <p:par>
                                <p:cTn id="39" presetID="16" presetClass="entr" presetSubtype="2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p:bldP spid="42" grpId="0"/>
      <p:bldP spid="43" grpId="0"/>
      <p:bldP spid="44" grpId="0"/>
      <p:bldP spid="45"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484784"/>
            <a:ext cx="5544616" cy="489654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 SINAV KAÇ OTURUM OLACAK?</a:t>
            </a:r>
            <a:br>
              <a:rPr lang="en-US" dirty="0"/>
            </a:br>
            <a:endParaRPr lang="vi-VN" dirty="0"/>
          </a:p>
        </p:txBody>
      </p:sp>
      <p:sp>
        <p:nvSpPr>
          <p:cNvPr id="5" name="Title 13"/>
          <p:cNvSpPr txBox="1">
            <a:spLocks/>
          </p:cNvSpPr>
          <p:nvPr/>
        </p:nvSpPr>
        <p:spPr>
          <a:xfrm>
            <a:off x="6312024" y="2780928"/>
            <a:ext cx="5407484" cy="1354217"/>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4000" b="1" i="1" dirty="0">
                <a:solidFill>
                  <a:schemeClr val="accent5">
                    <a:lumMod val="75000"/>
                  </a:schemeClr>
                </a:solidFill>
                <a:latin typeface="+mj-lt"/>
                <a:ea typeface="Roboto Condensed" panose="02000000000000000000" pitchFamily="2" charset="0"/>
              </a:rPr>
              <a:t>Sınav sayısal ve sözel  bölümden oluşacak.</a:t>
            </a:r>
            <a:endParaRPr lang="en-US" sz="4000" b="1" i="1" dirty="0">
              <a:solidFill>
                <a:schemeClr val="accent5">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469564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childTnLst>
                          </p:cTn>
                        </p:par>
                        <p:par>
                          <p:cTn id="8" fill="hold">
                            <p:stCondLst>
                              <p:cond delay="20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 SINAV SÜRESİ VE BAŞLAMA SAATİ?</a:t>
            </a:r>
            <a:br>
              <a:rPr lang="en-US" dirty="0"/>
            </a:br>
            <a:endParaRPr lang="vi-VN" dirty="0"/>
          </a:p>
        </p:txBody>
      </p:sp>
      <p:pic>
        <p:nvPicPr>
          <p:cNvPr id="1027" name="Picture 3" descr="C:\Users\muhammed\Desktop\ata deneme sınavı nisan\images.png"/>
          <p:cNvPicPr>
            <a:picLocks noChangeAspect="1" noChangeArrowheads="1"/>
          </p:cNvPicPr>
          <p:nvPr/>
        </p:nvPicPr>
        <p:blipFill>
          <a:blip r:embed="rId2" cstate="print"/>
          <a:srcRect/>
          <a:stretch>
            <a:fillRect/>
          </a:stretch>
        </p:blipFill>
        <p:spPr bwMode="auto">
          <a:xfrm>
            <a:off x="479376" y="1844824"/>
            <a:ext cx="2736304" cy="3183584"/>
          </a:xfrm>
          <a:prstGeom prst="rect">
            <a:avLst/>
          </a:prstGeom>
          <a:noFill/>
        </p:spPr>
      </p:pic>
      <p:graphicFrame>
        <p:nvGraphicFramePr>
          <p:cNvPr id="8" name="7 Tablo"/>
          <p:cNvGraphicFramePr>
            <a:graphicFrameLocks noGrp="1"/>
          </p:cNvGraphicFramePr>
          <p:nvPr/>
        </p:nvGraphicFramePr>
        <p:xfrm>
          <a:off x="3863752" y="4221088"/>
          <a:ext cx="7920880" cy="1960880"/>
        </p:xfrm>
        <a:graphic>
          <a:graphicData uri="http://schemas.openxmlformats.org/drawingml/2006/table">
            <a:tbl>
              <a:tblPr firstRow="1" bandRow="1">
                <a:tableStyleId>{21E4AEA4-8DFA-4A89-87EB-49C32662AFE0}</a:tableStyleId>
              </a:tblPr>
              <a:tblGrid>
                <a:gridCol w="2232248">
                  <a:extLst>
                    <a:ext uri="{9D8B030D-6E8A-4147-A177-3AD203B41FA5}">
                      <a16:colId xmlns:a16="http://schemas.microsoft.com/office/drawing/2014/main" val="20000"/>
                    </a:ext>
                  </a:extLst>
                </a:gridCol>
                <a:gridCol w="1569775">
                  <a:extLst>
                    <a:ext uri="{9D8B030D-6E8A-4147-A177-3AD203B41FA5}">
                      <a16:colId xmlns:a16="http://schemas.microsoft.com/office/drawing/2014/main" val="20001"/>
                    </a:ext>
                  </a:extLst>
                </a:gridCol>
                <a:gridCol w="2091112">
                  <a:extLst>
                    <a:ext uri="{9D8B030D-6E8A-4147-A177-3AD203B41FA5}">
                      <a16:colId xmlns:a16="http://schemas.microsoft.com/office/drawing/2014/main" val="20002"/>
                    </a:ext>
                  </a:extLst>
                </a:gridCol>
                <a:gridCol w="2027745">
                  <a:extLst>
                    <a:ext uri="{9D8B030D-6E8A-4147-A177-3AD203B41FA5}">
                      <a16:colId xmlns:a16="http://schemas.microsoft.com/office/drawing/2014/main" val="20003"/>
                    </a:ext>
                  </a:extLst>
                </a:gridCol>
              </a:tblGrid>
              <a:tr h="370840">
                <a:tc gridSpan="4">
                  <a:txBody>
                    <a:bodyPr/>
                    <a:lstStyle/>
                    <a:p>
                      <a:pPr algn="ctr"/>
                      <a:r>
                        <a:rPr lang="tr-TR" sz="2800" dirty="0"/>
                        <a:t>Sayısal</a:t>
                      </a:r>
                      <a:r>
                        <a:rPr lang="tr-TR" sz="2800" baseline="0" dirty="0"/>
                        <a:t> Bölüm</a:t>
                      </a:r>
                      <a:endParaRPr lang="tr-TR" sz="2800"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ctr"/>
                      <a:r>
                        <a:rPr lang="tr-TR" sz="2000" b="1" dirty="0"/>
                        <a:t>Ders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a:t>Soru Sayısı</a:t>
                      </a:r>
                    </a:p>
                    <a:p>
                      <a:pPr algn="ctr"/>
                      <a:endParaRPr lang="tr-TR" sz="2000" b="1" dirty="0"/>
                    </a:p>
                  </a:txBody>
                  <a:tcPr/>
                </a:tc>
                <a:tc>
                  <a:txBody>
                    <a:bodyPr/>
                    <a:lstStyle/>
                    <a:p>
                      <a:pPr algn="ctr"/>
                      <a:r>
                        <a:rPr lang="tr-TR" sz="2000" b="1" dirty="0"/>
                        <a:t>Sınav</a:t>
                      </a:r>
                      <a:r>
                        <a:rPr lang="tr-TR" sz="2000" b="1" baseline="0" dirty="0"/>
                        <a:t> Başlama Saati</a:t>
                      </a:r>
                      <a:endParaRPr lang="tr-TR" sz="2000" b="1" dirty="0"/>
                    </a:p>
                  </a:txBody>
                  <a:tcPr/>
                </a:tc>
                <a:tc>
                  <a:txBody>
                    <a:bodyPr/>
                    <a:lstStyle/>
                    <a:p>
                      <a:pPr algn="ctr"/>
                      <a:r>
                        <a:rPr lang="tr-TR" sz="2000" b="1" dirty="0"/>
                        <a:t>Sınav Süresi</a:t>
                      </a:r>
                    </a:p>
                  </a:txBody>
                  <a:tcPr/>
                </a:tc>
                <a:extLst>
                  <a:ext uri="{0D108BD9-81ED-4DB2-BD59-A6C34878D82A}">
                    <a16:rowId xmlns:a16="http://schemas.microsoft.com/office/drawing/2014/main" val="10001"/>
                  </a:ext>
                </a:extLst>
              </a:tr>
              <a:tr h="370840">
                <a:tc>
                  <a:txBody>
                    <a:bodyPr/>
                    <a:lstStyle/>
                    <a:p>
                      <a:r>
                        <a:rPr lang="tr-TR" b="1" dirty="0"/>
                        <a:t>Matematik</a:t>
                      </a:r>
                      <a:endParaRPr lang="tr-TR" b="1" dirty="0">
                        <a:solidFill>
                          <a:schemeClr val="accent5">
                            <a:lumMod val="75000"/>
                          </a:schemeClr>
                        </a:solidFill>
                      </a:endParaRPr>
                    </a:p>
                  </a:txBody>
                  <a:tcPr/>
                </a:tc>
                <a:tc rowSpan="2">
                  <a:txBody>
                    <a:bodyPr/>
                    <a:lstStyle/>
                    <a:p>
                      <a:pPr algn="ctr"/>
                      <a:r>
                        <a:rPr lang="tr-TR" sz="2400" b="1" dirty="0"/>
                        <a:t>40</a:t>
                      </a:r>
                      <a:endParaRPr lang="tr-TR" sz="2400" b="1" dirty="0">
                        <a:solidFill>
                          <a:schemeClr val="accent5">
                            <a:lumMod val="75000"/>
                          </a:schemeClr>
                        </a:solidFill>
                      </a:endParaRPr>
                    </a:p>
                  </a:txBody>
                  <a:tcPr anchor="ctr"/>
                </a:tc>
                <a:tc rowSpan="2">
                  <a:txBody>
                    <a:bodyPr/>
                    <a:lstStyle/>
                    <a:p>
                      <a:pPr algn="ctr"/>
                      <a:r>
                        <a:rPr lang="tr-TR" sz="2400" b="1" dirty="0"/>
                        <a:t>11.30</a:t>
                      </a:r>
                      <a:endParaRPr lang="tr-TR" sz="2400" b="1" dirty="0">
                        <a:solidFill>
                          <a:schemeClr val="accent5">
                            <a:lumMod val="75000"/>
                          </a:schemeClr>
                        </a:solidFill>
                      </a:endParaRPr>
                    </a:p>
                  </a:txBody>
                  <a:tcPr anchor="ctr"/>
                </a:tc>
                <a:tc rowSpan="2">
                  <a:txBody>
                    <a:bodyPr/>
                    <a:lstStyle/>
                    <a:p>
                      <a:pPr algn="ctr"/>
                      <a:r>
                        <a:rPr lang="tr-TR" sz="2400" b="1" dirty="0"/>
                        <a:t>80 Dakika</a:t>
                      </a:r>
                      <a:endParaRPr lang="tr-TR" sz="2400" b="1" dirty="0">
                        <a:solidFill>
                          <a:schemeClr val="accent5">
                            <a:lumMod val="75000"/>
                          </a:schemeClr>
                        </a:solidFill>
                      </a:endParaRPr>
                    </a:p>
                  </a:txBody>
                  <a:tcPr anchor="ctr"/>
                </a:tc>
                <a:extLst>
                  <a:ext uri="{0D108BD9-81ED-4DB2-BD59-A6C34878D82A}">
                    <a16:rowId xmlns:a16="http://schemas.microsoft.com/office/drawing/2014/main" val="10002"/>
                  </a:ext>
                </a:extLst>
              </a:tr>
              <a:tr h="370840">
                <a:tc>
                  <a:txBody>
                    <a:bodyPr/>
                    <a:lstStyle/>
                    <a:p>
                      <a:r>
                        <a:rPr lang="tr-TR" b="1" dirty="0"/>
                        <a:t>Fen ve Teknoloji</a:t>
                      </a:r>
                      <a:endParaRPr lang="tr-TR" b="1" dirty="0">
                        <a:solidFill>
                          <a:schemeClr val="accent5">
                            <a:lumMod val="75000"/>
                          </a:schemeClr>
                        </a:solidFill>
                      </a:endParaRPr>
                    </a:p>
                  </a:txBody>
                  <a:tcPr/>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a16="http://schemas.microsoft.com/office/drawing/2014/main" val="10003"/>
                  </a:ext>
                </a:extLst>
              </a:tr>
            </a:tbl>
          </a:graphicData>
        </a:graphic>
      </p:graphicFrame>
      <p:graphicFrame>
        <p:nvGraphicFramePr>
          <p:cNvPr id="9" name="8 Tablo"/>
          <p:cNvGraphicFramePr>
            <a:graphicFrameLocks noGrp="1"/>
          </p:cNvGraphicFramePr>
          <p:nvPr/>
        </p:nvGraphicFramePr>
        <p:xfrm>
          <a:off x="3863752" y="1268760"/>
          <a:ext cx="7848872" cy="270256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1481197">
                  <a:extLst>
                    <a:ext uri="{9D8B030D-6E8A-4147-A177-3AD203B41FA5}">
                      <a16:colId xmlns:a16="http://schemas.microsoft.com/office/drawing/2014/main" val="20001"/>
                    </a:ext>
                  </a:extLst>
                </a:gridCol>
                <a:gridCol w="2173209">
                  <a:extLst>
                    <a:ext uri="{9D8B030D-6E8A-4147-A177-3AD203B41FA5}">
                      <a16:colId xmlns:a16="http://schemas.microsoft.com/office/drawing/2014/main" val="20002"/>
                    </a:ext>
                  </a:extLst>
                </a:gridCol>
                <a:gridCol w="1962218">
                  <a:extLst>
                    <a:ext uri="{9D8B030D-6E8A-4147-A177-3AD203B41FA5}">
                      <a16:colId xmlns:a16="http://schemas.microsoft.com/office/drawing/2014/main" val="20003"/>
                    </a:ext>
                  </a:extLst>
                </a:gridCol>
              </a:tblGrid>
              <a:tr h="370840">
                <a:tc gridSpan="4">
                  <a:txBody>
                    <a:bodyPr/>
                    <a:lstStyle/>
                    <a:p>
                      <a:pPr algn="ctr"/>
                      <a:r>
                        <a:rPr lang="tr-TR" sz="2800" dirty="0"/>
                        <a:t>Sözel Bölüm</a:t>
                      </a:r>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ctr"/>
                      <a:r>
                        <a:rPr lang="tr-TR" sz="2000" b="1" dirty="0"/>
                        <a:t>Ders</a:t>
                      </a:r>
                    </a:p>
                  </a:txBody>
                  <a:tcPr/>
                </a:tc>
                <a:tc>
                  <a:txBody>
                    <a:bodyPr/>
                    <a:lstStyle/>
                    <a:p>
                      <a:pPr algn="ctr"/>
                      <a:r>
                        <a:rPr lang="tr-TR" sz="2000" b="1" dirty="0"/>
                        <a:t>Soru Sayısı</a:t>
                      </a:r>
                    </a:p>
                  </a:txBody>
                  <a:tcPr/>
                </a:tc>
                <a:tc>
                  <a:txBody>
                    <a:bodyPr/>
                    <a:lstStyle/>
                    <a:p>
                      <a:pPr algn="ctr"/>
                      <a:r>
                        <a:rPr lang="tr-TR" sz="2000" b="1" dirty="0"/>
                        <a:t>Sınav</a:t>
                      </a:r>
                      <a:r>
                        <a:rPr lang="tr-TR" sz="2000" b="1" baseline="0" dirty="0"/>
                        <a:t> Başlama Saati</a:t>
                      </a:r>
                      <a:endParaRPr lang="tr-TR" sz="2000" b="1" dirty="0"/>
                    </a:p>
                  </a:txBody>
                  <a:tcPr/>
                </a:tc>
                <a:tc>
                  <a:txBody>
                    <a:bodyPr/>
                    <a:lstStyle/>
                    <a:p>
                      <a:pPr algn="ctr"/>
                      <a:r>
                        <a:rPr lang="tr-TR" sz="2000" b="1" dirty="0"/>
                        <a:t>Sınav Süresi</a:t>
                      </a:r>
                    </a:p>
                  </a:txBody>
                  <a:tcPr/>
                </a:tc>
                <a:extLst>
                  <a:ext uri="{0D108BD9-81ED-4DB2-BD59-A6C34878D82A}">
                    <a16:rowId xmlns:a16="http://schemas.microsoft.com/office/drawing/2014/main" val="10001"/>
                  </a:ext>
                </a:extLst>
              </a:tr>
              <a:tr h="370840">
                <a:tc>
                  <a:txBody>
                    <a:bodyPr/>
                    <a:lstStyle/>
                    <a:p>
                      <a:r>
                        <a:rPr lang="tr-TR" b="1" dirty="0"/>
                        <a:t>Türkçe</a:t>
                      </a:r>
                      <a:endParaRPr lang="tr-TR" b="1" dirty="0">
                        <a:solidFill>
                          <a:schemeClr val="accent5">
                            <a:lumMod val="75000"/>
                          </a:schemeClr>
                        </a:solidFill>
                      </a:endParaRPr>
                    </a:p>
                  </a:txBody>
                  <a:tcPr/>
                </a:tc>
                <a:tc rowSpan="4">
                  <a:txBody>
                    <a:bodyPr/>
                    <a:lstStyle/>
                    <a:p>
                      <a:pPr algn="ctr"/>
                      <a:r>
                        <a:rPr lang="tr-TR" sz="2400" b="1" dirty="0"/>
                        <a:t>50</a:t>
                      </a:r>
                      <a:endParaRPr lang="tr-TR" sz="2400" b="1" dirty="0">
                        <a:solidFill>
                          <a:schemeClr val="accent5">
                            <a:lumMod val="75000"/>
                          </a:schemeClr>
                        </a:solidFill>
                      </a:endParaRPr>
                    </a:p>
                  </a:txBody>
                  <a:tcPr anchor="ctr"/>
                </a:tc>
                <a:tc rowSpan="4">
                  <a:txBody>
                    <a:bodyPr/>
                    <a:lstStyle/>
                    <a:p>
                      <a:pPr algn="ctr"/>
                      <a:r>
                        <a:rPr lang="tr-TR" sz="2400" b="1" dirty="0"/>
                        <a:t>09.30</a:t>
                      </a:r>
                      <a:endParaRPr lang="tr-TR" sz="2400" b="1" dirty="0">
                        <a:solidFill>
                          <a:schemeClr val="accent5">
                            <a:lumMod val="75000"/>
                          </a:schemeClr>
                        </a:solidFill>
                      </a:endParaRPr>
                    </a:p>
                  </a:txBody>
                  <a:tcPr anchor="ct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2400" b="1" dirty="0"/>
                    </a:p>
                    <a:p>
                      <a:pPr marL="0" marR="0" indent="0" algn="ctr" defTabSz="914400" rtl="0" eaLnBrk="1" fontAlgn="auto" latinLnBrk="0" hangingPunct="1">
                        <a:lnSpc>
                          <a:spcPct val="100000"/>
                        </a:lnSpc>
                        <a:spcBef>
                          <a:spcPts val="0"/>
                        </a:spcBef>
                        <a:spcAft>
                          <a:spcPts val="0"/>
                        </a:spcAft>
                        <a:buClrTx/>
                        <a:buSzTx/>
                        <a:buFontTx/>
                        <a:buNone/>
                        <a:tabLst/>
                        <a:defRPr/>
                      </a:pPr>
                      <a:r>
                        <a:rPr lang="tr-TR" sz="2400" b="1" dirty="0"/>
                        <a:t>75 Dakika</a:t>
                      </a:r>
                    </a:p>
                    <a:p>
                      <a:pPr algn="ctr"/>
                      <a:endParaRPr lang="tr-TR" sz="2400" b="1" dirty="0">
                        <a:solidFill>
                          <a:schemeClr val="accent5">
                            <a:lumMod val="75000"/>
                          </a:schemeClr>
                        </a:solidFill>
                      </a:endParaRPr>
                    </a:p>
                  </a:txBody>
                  <a:tcPr anchor="ctr"/>
                </a:tc>
                <a:extLst>
                  <a:ext uri="{0D108BD9-81ED-4DB2-BD59-A6C34878D82A}">
                    <a16:rowId xmlns:a16="http://schemas.microsoft.com/office/drawing/2014/main" val="10002"/>
                  </a:ext>
                </a:extLst>
              </a:tr>
              <a:tr h="370840">
                <a:tc>
                  <a:txBody>
                    <a:bodyPr/>
                    <a:lstStyle/>
                    <a:p>
                      <a:r>
                        <a:rPr lang="tr-TR" b="1" dirty="0"/>
                        <a:t>İnkılâp Tarihi</a:t>
                      </a:r>
                      <a:endParaRPr lang="tr-TR" b="1" dirty="0">
                        <a:solidFill>
                          <a:schemeClr val="accent5">
                            <a:lumMod val="75000"/>
                          </a:schemeClr>
                        </a:solidFill>
                      </a:endParaRPr>
                    </a:p>
                  </a:txBody>
                  <a:tcPr/>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a16="http://schemas.microsoft.com/office/drawing/2014/main" val="10003"/>
                  </a:ext>
                </a:extLst>
              </a:tr>
              <a:tr h="370840">
                <a:tc>
                  <a:txBody>
                    <a:bodyPr/>
                    <a:lstStyle/>
                    <a:p>
                      <a:r>
                        <a:rPr lang="tr-TR" b="1" dirty="0"/>
                        <a:t>Din Kültürü ve A.B.</a:t>
                      </a:r>
                      <a:endParaRPr lang="tr-TR" b="1" dirty="0">
                        <a:solidFill>
                          <a:schemeClr val="accent5">
                            <a:lumMod val="75000"/>
                          </a:schemeClr>
                        </a:solidFill>
                      </a:endParaRPr>
                    </a:p>
                  </a:txBody>
                  <a:tcPr/>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a16="http://schemas.microsoft.com/office/drawing/2014/main" val="10004"/>
                  </a:ext>
                </a:extLst>
              </a:tr>
              <a:tr h="370840">
                <a:tc>
                  <a:txBody>
                    <a:bodyPr/>
                    <a:lstStyle/>
                    <a:p>
                      <a:r>
                        <a:rPr lang="tr-TR" b="1" dirty="0"/>
                        <a:t>Yabancı Dil</a:t>
                      </a:r>
                      <a:endParaRPr lang="tr-TR" b="1" dirty="0">
                        <a:solidFill>
                          <a:schemeClr val="accent5">
                            <a:lumMod val="75000"/>
                          </a:schemeClr>
                        </a:solidFill>
                      </a:endParaRPr>
                    </a:p>
                  </a:txBody>
                  <a:tcPr/>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69564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800" decel="100000"/>
                                        <p:tgtEl>
                                          <p:spTgt spid="1027"/>
                                        </p:tgtEl>
                                      </p:cBhvr>
                                    </p:animEffect>
                                    <p:anim calcmode="lin" valueType="num">
                                      <p:cBhvr>
                                        <p:cTn id="8" dur="800" decel="100000" fill="hold"/>
                                        <p:tgtEl>
                                          <p:spTgt spid="1027"/>
                                        </p:tgtEl>
                                        <p:attrNameLst>
                                          <p:attrName>style.rotation</p:attrName>
                                        </p:attrNameLst>
                                      </p:cBhvr>
                                      <p:tavLst>
                                        <p:tav tm="0">
                                          <p:val>
                                            <p:fltVal val="-90"/>
                                          </p:val>
                                        </p:tav>
                                        <p:tav tm="100000">
                                          <p:val>
                                            <p:fltVal val="0"/>
                                          </p:val>
                                        </p:tav>
                                      </p:tavLst>
                                    </p:anim>
                                    <p:anim calcmode="lin" valueType="num">
                                      <p:cBhvr>
                                        <p:cTn id="9" dur="800" decel="100000" fill="hold"/>
                                        <p:tgtEl>
                                          <p:spTgt spid="1027"/>
                                        </p:tgtEl>
                                        <p:attrNameLst>
                                          <p:attrName>ppt_x</p:attrName>
                                        </p:attrNameLst>
                                      </p:cBhvr>
                                      <p:tavLst>
                                        <p:tav tm="0">
                                          <p:val>
                                            <p:strVal val="#ppt_x+0.4"/>
                                          </p:val>
                                        </p:tav>
                                        <p:tav tm="100000">
                                          <p:val>
                                            <p:strVal val="#ppt_x-0.05"/>
                                          </p:val>
                                        </p:tav>
                                      </p:tavLst>
                                    </p:anim>
                                    <p:anim calcmode="lin" valueType="num">
                                      <p:cBhvr>
                                        <p:cTn id="10" dur="800" decel="100000" fill="hold"/>
                                        <p:tgtEl>
                                          <p:spTgt spid="10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800" decel="100000"/>
                                        <p:tgtEl>
                                          <p:spTgt spid="9"/>
                                        </p:tgtEl>
                                      </p:cBhvr>
                                    </p:animEffect>
                                    <p:anim calcmode="lin" valueType="num">
                                      <p:cBhvr>
                                        <p:cTn id="17" dur="800" decel="100000" fill="hold"/>
                                        <p:tgtEl>
                                          <p:spTgt spid="9"/>
                                        </p:tgtEl>
                                        <p:attrNameLst>
                                          <p:attrName>style.rotation</p:attrName>
                                        </p:attrNameLst>
                                      </p:cBhvr>
                                      <p:tavLst>
                                        <p:tav tm="0">
                                          <p:val>
                                            <p:fltVal val="-90"/>
                                          </p:val>
                                        </p:tav>
                                        <p:tav tm="100000">
                                          <p:val>
                                            <p:fltVal val="0"/>
                                          </p:val>
                                        </p:tav>
                                      </p:tavLst>
                                    </p:anim>
                                    <p:anim calcmode="lin" valueType="num">
                                      <p:cBhvr>
                                        <p:cTn id="18" dur="800" decel="100000" fill="hold"/>
                                        <p:tgtEl>
                                          <p:spTgt spid="9"/>
                                        </p:tgtEl>
                                        <p:attrNameLst>
                                          <p:attrName>ppt_x</p:attrName>
                                        </p:attrNameLst>
                                      </p:cBhvr>
                                      <p:tavLst>
                                        <p:tav tm="0">
                                          <p:val>
                                            <p:strVal val="#ppt_x+0.4"/>
                                          </p:val>
                                        </p:tav>
                                        <p:tav tm="100000">
                                          <p:val>
                                            <p:strVal val="#ppt_x-0.05"/>
                                          </p:val>
                                        </p:tav>
                                      </p:tavLst>
                                    </p:anim>
                                    <p:anim calcmode="lin" valueType="num">
                                      <p:cBhvr>
                                        <p:cTn id="19" dur="800" decel="100000" fill="hold"/>
                                        <p:tgtEl>
                                          <p:spTgt spid="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484784"/>
            <a:ext cx="4896544" cy="489654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SINAV ZORUNLU MU?</a:t>
            </a:r>
            <a:br>
              <a:rPr lang="en-US" dirty="0"/>
            </a:br>
            <a:endParaRPr lang="vi-VN" dirty="0"/>
          </a:p>
        </p:txBody>
      </p:sp>
      <p:sp>
        <p:nvSpPr>
          <p:cNvPr id="8" name="Title 13"/>
          <p:cNvSpPr txBox="1">
            <a:spLocks/>
          </p:cNvSpPr>
          <p:nvPr/>
        </p:nvSpPr>
        <p:spPr>
          <a:xfrm>
            <a:off x="5697443" y="2545160"/>
            <a:ext cx="6480720" cy="1969770"/>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tr-TR" sz="4000" b="1" i="1" dirty="0">
                <a:solidFill>
                  <a:schemeClr val="accent5">
                    <a:lumMod val="75000"/>
                  </a:schemeClr>
                </a:solidFill>
                <a:latin typeface="+mj-lt"/>
                <a:ea typeface="Roboto Condensed" panose="02000000000000000000" pitchFamily="2" charset="0"/>
              </a:rPr>
              <a:t>Sınava isteyen öğrenciler girecek, zorunlu olmayacak.</a:t>
            </a:r>
            <a:endParaRPr lang="en-US" sz="4000" b="1" i="1" dirty="0">
              <a:solidFill>
                <a:schemeClr val="accent5">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338799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80">
                                          <p:stCondLst>
                                            <p:cond delay="0"/>
                                          </p:stCondLst>
                                        </p:cTn>
                                        <p:tgtEl>
                                          <p:spTgt spid="46"/>
                                        </p:tgtEl>
                                      </p:cBhvr>
                                    </p:animEffect>
                                    <p:anim calcmode="lin" valueType="num">
                                      <p:cBhvr>
                                        <p:cTn id="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3" dur="26">
                                          <p:stCondLst>
                                            <p:cond delay="650"/>
                                          </p:stCondLst>
                                        </p:cTn>
                                        <p:tgtEl>
                                          <p:spTgt spid="46"/>
                                        </p:tgtEl>
                                      </p:cBhvr>
                                      <p:to x="100000" y="60000"/>
                                    </p:animScale>
                                    <p:animScale>
                                      <p:cBhvr>
                                        <p:cTn id="14" dur="166" decel="50000">
                                          <p:stCondLst>
                                            <p:cond delay="676"/>
                                          </p:stCondLst>
                                        </p:cTn>
                                        <p:tgtEl>
                                          <p:spTgt spid="46"/>
                                        </p:tgtEl>
                                      </p:cBhvr>
                                      <p:to x="100000" y="100000"/>
                                    </p:animScale>
                                    <p:animScale>
                                      <p:cBhvr>
                                        <p:cTn id="15" dur="26">
                                          <p:stCondLst>
                                            <p:cond delay="1312"/>
                                          </p:stCondLst>
                                        </p:cTn>
                                        <p:tgtEl>
                                          <p:spTgt spid="46"/>
                                        </p:tgtEl>
                                      </p:cBhvr>
                                      <p:to x="100000" y="80000"/>
                                    </p:animScale>
                                    <p:animScale>
                                      <p:cBhvr>
                                        <p:cTn id="16" dur="166" decel="50000">
                                          <p:stCondLst>
                                            <p:cond delay="1338"/>
                                          </p:stCondLst>
                                        </p:cTn>
                                        <p:tgtEl>
                                          <p:spTgt spid="46"/>
                                        </p:tgtEl>
                                      </p:cBhvr>
                                      <p:to x="100000" y="100000"/>
                                    </p:animScale>
                                    <p:animScale>
                                      <p:cBhvr>
                                        <p:cTn id="17" dur="26">
                                          <p:stCondLst>
                                            <p:cond delay="1642"/>
                                          </p:stCondLst>
                                        </p:cTn>
                                        <p:tgtEl>
                                          <p:spTgt spid="46"/>
                                        </p:tgtEl>
                                      </p:cBhvr>
                                      <p:to x="100000" y="90000"/>
                                    </p:animScale>
                                    <p:animScale>
                                      <p:cBhvr>
                                        <p:cTn id="18" dur="166" decel="50000">
                                          <p:stCondLst>
                                            <p:cond delay="1668"/>
                                          </p:stCondLst>
                                        </p:cTn>
                                        <p:tgtEl>
                                          <p:spTgt spid="46"/>
                                        </p:tgtEl>
                                      </p:cBhvr>
                                      <p:to x="100000" y="100000"/>
                                    </p:animScale>
                                    <p:animScale>
                                      <p:cBhvr>
                                        <p:cTn id="19" dur="26">
                                          <p:stCondLst>
                                            <p:cond delay="1808"/>
                                          </p:stCondLst>
                                        </p:cTn>
                                        <p:tgtEl>
                                          <p:spTgt spid="46"/>
                                        </p:tgtEl>
                                      </p:cBhvr>
                                      <p:to x="100000" y="95000"/>
                                    </p:animScale>
                                    <p:animScale>
                                      <p:cBhvr>
                                        <p:cTn id="20" dur="166" decel="50000">
                                          <p:stCondLst>
                                            <p:cond delay="1834"/>
                                          </p:stCondLst>
                                        </p:cTn>
                                        <p:tgtEl>
                                          <p:spTgt spid="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SINAVLA ÖĞRENCİ ALAN LİSELERE TERCİH İŞLEMLERİ</a:t>
            </a:r>
            <a:br>
              <a:rPr lang="en-US" dirty="0"/>
            </a:br>
            <a:endParaRPr lang="vi-VN" dirty="0"/>
          </a:p>
        </p:txBody>
      </p:sp>
      <p:sp>
        <p:nvSpPr>
          <p:cNvPr id="8" name="Title 13"/>
          <p:cNvSpPr txBox="1">
            <a:spLocks/>
          </p:cNvSpPr>
          <p:nvPr/>
        </p:nvSpPr>
        <p:spPr>
          <a:xfrm>
            <a:off x="263352" y="1693662"/>
            <a:ext cx="11665296" cy="1354217"/>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4000" b="1" i="1" dirty="0">
                <a:solidFill>
                  <a:schemeClr val="tx1">
                    <a:lumMod val="95000"/>
                    <a:lumOff val="5000"/>
                  </a:schemeClr>
                </a:solidFill>
                <a:latin typeface="+mj-lt"/>
                <a:ea typeface="Roboto Condensed" panose="02000000000000000000" pitchFamily="2" charset="0"/>
              </a:rPr>
              <a:t>Sınavla öğrenci alan okullardan en fazla 5 okul tercih edilecek</a:t>
            </a:r>
            <a:r>
              <a:rPr lang="tr-TR" sz="4000" b="1" i="1" dirty="0">
                <a:solidFill>
                  <a:schemeClr val="accent5">
                    <a:lumMod val="75000"/>
                  </a:schemeClr>
                </a:solidFill>
                <a:latin typeface="+mj-lt"/>
                <a:ea typeface="Roboto Condensed" panose="02000000000000000000" pitchFamily="2" charset="0"/>
              </a:rPr>
              <a:t>.</a:t>
            </a:r>
            <a:endParaRPr lang="en-US" sz="4000" b="1" i="1" dirty="0">
              <a:solidFill>
                <a:schemeClr val="accent5">
                  <a:lumMod val="75000"/>
                </a:schemeClr>
              </a:solidFill>
              <a:latin typeface="+mj-lt"/>
              <a:ea typeface="Roboto Condensed" panose="02000000000000000000" pitchFamily="2" charset="0"/>
            </a:endParaRPr>
          </a:p>
        </p:txBody>
      </p:sp>
      <p:sp>
        <p:nvSpPr>
          <p:cNvPr id="5" name="Title 13"/>
          <p:cNvSpPr txBox="1">
            <a:spLocks/>
          </p:cNvSpPr>
          <p:nvPr/>
        </p:nvSpPr>
        <p:spPr>
          <a:xfrm>
            <a:off x="263352" y="3639340"/>
            <a:ext cx="11665296" cy="19697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4000" b="1" i="1" dirty="0">
                <a:solidFill>
                  <a:schemeClr val="bg1"/>
                </a:solidFill>
                <a:latin typeface="+mj-lt"/>
                <a:ea typeface="Roboto Condensed" panose="02000000000000000000" pitchFamily="2" charset="0"/>
              </a:rPr>
              <a:t>Herhangi bir okula yerleşememesi durumunda; </a:t>
            </a:r>
            <a:r>
              <a:rPr lang="tr-TR" sz="4000" b="1" i="1" dirty="0">
                <a:solidFill>
                  <a:schemeClr val="tx1">
                    <a:lumMod val="95000"/>
                    <a:lumOff val="5000"/>
                  </a:schemeClr>
                </a:solidFill>
                <a:latin typeface="+mj-lt"/>
                <a:ea typeface="Roboto Condensed" panose="02000000000000000000" pitchFamily="2" charset="0"/>
              </a:rPr>
              <a:t>sınavsız öğrenci alan okullardan birine tercihlerine göre yerleştirilecek.</a:t>
            </a:r>
            <a:endParaRPr lang="en-US" sz="4000" b="1" i="1" dirty="0">
              <a:solidFill>
                <a:schemeClr val="tx1">
                  <a:lumMod val="95000"/>
                  <a:lumOff val="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799376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484784"/>
            <a:ext cx="5544616" cy="489654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YEREL YERLEŞTİRME NASIL OLACAK?</a:t>
            </a:r>
            <a:br>
              <a:rPr lang="en-US" dirty="0"/>
            </a:br>
            <a:endParaRPr lang="vi-VN" dirty="0"/>
          </a:p>
        </p:txBody>
      </p:sp>
      <p:sp>
        <p:nvSpPr>
          <p:cNvPr id="8" name="Title 13"/>
          <p:cNvSpPr txBox="1">
            <a:spLocks/>
          </p:cNvSpPr>
          <p:nvPr/>
        </p:nvSpPr>
        <p:spPr>
          <a:xfrm>
            <a:off x="6093968" y="2922042"/>
            <a:ext cx="6098032" cy="1846659"/>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2800" b="1" dirty="0">
                <a:solidFill>
                  <a:schemeClr val="accent5">
                    <a:lumMod val="75000"/>
                  </a:schemeClr>
                </a:solidFill>
              </a:rPr>
              <a:t>Okulların türü, okulların kontenjanı, okulların bulundukları yere göre ortaöğretim kayıt alanları oluşturulacak.</a:t>
            </a:r>
            <a:endParaRPr lang="en-US" sz="2800" b="1" i="1" dirty="0">
              <a:solidFill>
                <a:schemeClr val="accent5">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1106511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80">
                                          <p:stCondLst>
                                            <p:cond delay="0"/>
                                          </p:stCondLst>
                                        </p:cTn>
                                        <p:tgtEl>
                                          <p:spTgt spid="46"/>
                                        </p:tgtEl>
                                      </p:cBhvr>
                                    </p:animEffect>
                                    <p:anim calcmode="lin" valueType="num">
                                      <p:cBhvr>
                                        <p:cTn id="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3" dur="26">
                                          <p:stCondLst>
                                            <p:cond delay="650"/>
                                          </p:stCondLst>
                                        </p:cTn>
                                        <p:tgtEl>
                                          <p:spTgt spid="46"/>
                                        </p:tgtEl>
                                      </p:cBhvr>
                                      <p:to x="100000" y="60000"/>
                                    </p:animScale>
                                    <p:animScale>
                                      <p:cBhvr>
                                        <p:cTn id="14" dur="166" decel="50000">
                                          <p:stCondLst>
                                            <p:cond delay="676"/>
                                          </p:stCondLst>
                                        </p:cTn>
                                        <p:tgtEl>
                                          <p:spTgt spid="46"/>
                                        </p:tgtEl>
                                      </p:cBhvr>
                                      <p:to x="100000" y="100000"/>
                                    </p:animScale>
                                    <p:animScale>
                                      <p:cBhvr>
                                        <p:cTn id="15" dur="26">
                                          <p:stCondLst>
                                            <p:cond delay="1312"/>
                                          </p:stCondLst>
                                        </p:cTn>
                                        <p:tgtEl>
                                          <p:spTgt spid="46"/>
                                        </p:tgtEl>
                                      </p:cBhvr>
                                      <p:to x="100000" y="80000"/>
                                    </p:animScale>
                                    <p:animScale>
                                      <p:cBhvr>
                                        <p:cTn id="16" dur="166" decel="50000">
                                          <p:stCondLst>
                                            <p:cond delay="1338"/>
                                          </p:stCondLst>
                                        </p:cTn>
                                        <p:tgtEl>
                                          <p:spTgt spid="46"/>
                                        </p:tgtEl>
                                      </p:cBhvr>
                                      <p:to x="100000" y="100000"/>
                                    </p:animScale>
                                    <p:animScale>
                                      <p:cBhvr>
                                        <p:cTn id="17" dur="26">
                                          <p:stCondLst>
                                            <p:cond delay="1642"/>
                                          </p:stCondLst>
                                        </p:cTn>
                                        <p:tgtEl>
                                          <p:spTgt spid="46"/>
                                        </p:tgtEl>
                                      </p:cBhvr>
                                      <p:to x="100000" y="90000"/>
                                    </p:animScale>
                                    <p:animScale>
                                      <p:cBhvr>
                                        <p:cTn id="18" dur="166" decel="50000">
                                          <p:stCondLst>
                                            <p:cond delay="1668"/>
                                          </p:stCondLst>
                                        </p:cTn>
                                        <p:tgtEl>
                                          <p:spTgt spid="46"/>
                                        </p:tgtEl>
                                      </p:cBhvr>
                                      <p:to x="100000" y="100000"/>
                                    </p:animScale>
                                    <p:animScale>
                                      <p:cBhvr>
                                        <p:cTn id="19" dur="26">
                                          <p:stCondLst>
                                            <p:cond delay="1808"/>
                                          </p:stCondLst>
                                        </p:cTn>
                                        <p:tgtEl>
                                          <p:spTgt spid="46"/>
                                        </p:tgtEl>
                                      </p:cBhvr>
                                      <p:to x="100000" y="95000"/>
                                    </p:animScale>
                                    <p:animScale>
                                      <p:cBhvr>
                                        <p:cTn id="20" dur="166" decel="50000">
                                          <p:stCondLst>
                                            <p:cond delay="1834"/>
                                          </p:stCondLst>
                                        </p:cTn>
                                        <p:tgtEl>
                                          <p:spTgt spid="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929924"/>
            <a:ext cx="4752528" cy="419703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TERCİHLER NASIL YAPILACAK?</a:t>
            </a:r>
            <a:br>
              <a:rPr lang="en-US" dirty="0"/>
            </a:br>
            <a:endParaRPr lang="vi-VN" dirty="0"/>
          </a:p>
        </p:txBody>
      </p:sp>
      <p:sp>
        <p:nvSpPr>
          <p:cNvPr id="8" name="Title 13"/>
          <p:cNvSpPr txBox="1">
            <a:spLocks/>
          </p:cNvSpPr>
          <p:nvPr/>
        </p:nvSpPr>
        <p:spPr>
          <a:xfrm>
            <a:off x="5159896" y="1439817"/>
            <a:ext cx="7128792" cy="4431983"/>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b="1" i="1" dirty="0">
                <a:solidFill>
                  <a:schemeClr val="accent3"/>
                </a:solidFill>
                <a:latin typeface="+mj-lt"/>
                <a:ea typeface="Roboto Condensed" panose="02000000000000000000" pitchFamily="2" charset="0"/>
              </a:rPr>
              <a:t>Tercihlerde öğrencinin karşısına</a:t>
            </a:r>
          </a:p>
          <a:p>
            <a:endParaRPr lang="tr-TR" b="1" i="1" dirty="0">
              <a:solidFill>
                <a:schemeClr val="accent3"/>
              </a:solidFill>
              <a:latin typeface="+mj-lt"/>
              <a:ea typeface="Roboto Condensed" panose="02000000000000000000" pitchFamily="2" charset="0"/>
            </a:endParaRPr>
          </a:p>
          <a:p>
            <a:r>
              <a:rPr lang="tr-TR" b="1" i="1" dirty="0">
                <a:solidFill>
                  <a:schemeClr val="accent5">
                    <a:lumMod val="75000"/>
                  </a:schemeClr>
                </a:solidFill>
                <a:latin typeface="+mj-lt"/>
                <a:ea typeface="Roboto Condensed" panose="02000000000000000000" pitchFamily="2" charset="0"/>
              </a:rPr>
              <a:t>1-Yerel Yerleştirme</a:t>
            </a:r>
          </a:p>
          <a:p>
            <a:r>
              <a:rPr lang="tr-TR" b="1" i="1" dirty="0">
                <a:solidFill>
                  <a:schemeClr val="accent5">
                    <a:lumMod val="75000"/>
                  </a:schemeClr>
                </a:solidFill>
                <a:latin typeface="+mj-lt"/>
                <a:ea typeface="Roboto Condensed" panose="02000000000000000000" pitchFamily="2" charset="0"/>
              </a:rPr>
              <a:t>2-Merkezi Yerleştirme,</a:t>
            </a:r>
          </a:p>
          <a:p>
            <a:r>
              <a:rPr lang="tr-TR" b="1" i="1" dirty="0">
                <a:solidFill>
                  <a:schemeClr val="accent5">
                    <a:lumMod val="75000"/>
                  </a:schemeClr>
                </a:solidFill>
                <a:latin typeface="+mj-lt"/>
                <a:ea typeface="Roboto Condensed" panose="02000000000000000000" pitchFamily="2" charset="0"/>
              </a:rPr>
              <a:t>3-Pansiyonlu Okullara Yerleştirme </a:t>
            </a:r>
          </a:p>
          <a:p>
            <a:endParaRPr lang="tr-TR" sz="2000" b="1" i="1" dirty="0">
              <a:solidFill>
                <a:schemeClr val="accent5">
                  <a:lumMod val="75000"/>
                </a:schemeClr>
              </a:solidFill>
              <a:latin typeface="+mj-lt"/>
              <a:ea typeface="Roboto Condensed" panose="02000000000000000000" pitchFamily="2" charset="0"/>
            </a:endParaRPr>
          </a:p>
          <a:p>
            <a:endParaRPr lang="tr-TR" sz="2000" b="1" i="1" dirty="0">
              <a:solidFill>
                <a:schemeClr val="accent5">
                  <a:lumMod val="75000"/>
                </a:schemeClr>
              </a:solidFill>
              <a:latin typeface="+mj-lt"/>
              <a:ea typeface="Roboto Condensed" panose="02000000000000000000" pitchFamily="2" charset="0"/>
            </a:endParaRPr>
          </a:p>
          <a:p>
            <a:r>
              <a:rPr lang="tr-TR" sz="2000" b="1" i="1" dirty="0">
                <a:solidFill>
                  <a:schemeClr val="bg2">
                    <a:lumMod val="25000"/>
                  </a:schemeClr>
                </a:solidFill>
                <a:latin typeface="+mj-lt"/>
                <a:ea typeface="Roboto Condensed" panose="02000000000000000000" pitchFamily="2" charset="0"/>
              </a:rPr>
              <a:t>ekranı olmak üzere 3 tercih ekranı çıkacak. Yerel yerleştirme tercihi yapmak zorunlu olup, yerel yerleştirme yapmayan öğrencilere diğer tercih ekranları açılmayacak.</a:t>
            </a:r>
            <a:endParaRPr lang="en-US" sz="2000" b="1" i="1" dirty="0">
              <a:solidFill>
                <a:schemeClr val="bg2">
                  <a:lumMod val="2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2235931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YEREL YERLEŞTİRME NASIL OLACAK?</a:t>
            </a:r>
            <a:br>
              <a:rPr lang="en-US" dirty="0"/>
            </a:br>
            <a:endParaRPr lang="vi-VN" dirty="0"/>
          </a:p>
        </p:txBody>
      </p:sp>
      <p:sp>
        <p:nvSpPr>
          <p:cNvPr id="8" name="Title 13"/>
          <p:cNvSpPr txBox="1">
            <a:spLocks/>
          </p:cNvSpPr>
          <p:nvPr/>
        </p:nvSpPr>
        <p:spPr>
          <a:xfrm>
            <a:off x="6093968" y="1875604"/>
            <a:ext cx="5762672" cy="3939540"/>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2800" b="1" dirty="0">
                <a:solidFill>
                  <a:schemeClr val="accent5">
                    <a:lumMod val="75000"/>
                  </a:schemeClr>
                </a:solidFill>
              </a:rPr>
              <a:t>1-Öğrencinin İkamet Adresi,</a:t>
            </a:r>
          </a:p>
          <a:p>
            <a:r>
              <a:rPr lang="tr-TR" sz="2800" b="1" i="1" dirty="0">
                <a:solidFill>
                  <a:schemeClr val="accent5">
                    <a:lumMod val="75000"/>
                  </a:schemeClr>
                </a:solidFill>
                <a:latin typeface="+mj-lt"/>
                <a:ea typeface="Roboto Condensed" panose="02000000000000000000" pitchFamily="2" charset="0"/>
              </a:rPr>
              <a:t>2-Ortaöğretim Başarı Puanı,</a:t>
            </a:r>
          </a:p>
          <a:p>
            <a:r>
              <a:rPr lang="tr-TR" sz="2800" b="1" i="1" dirty="0">
                <a:solidFill>
                  <a:schemeClr val="accent5">
                    <a:lumMod val="75000"/>
                  </a:schemeClr>
                </a:solidFill>
                <a:latin typeface="+mj-lt"/>
                <a:ea typeface="Roboto Condensed" panose="02000000000000000000" pitchFamily="2" charset="0"/>
              </a:rPr>
              <a:t>3-8. Sınıf Özürsüz Devamsızlık,</a:t>
            </a:r>
          </a:p>
          <a:p>
            <a:r>
              <a:rPr lang="tr-TR" sz="2800" b="1" i="1" dirty="0">
                <a:solidFill>
                  <a:schemeClr val="accent5">
                    <a:lumMod val="75000"/>
                  </a:schemeClr>
                </a:solidFill>
                <a:latin typeface="+mj-lt"/>
                <a:ea typeface="Roboto Condensed" panose="02000000000000000000" pitchFamily="2" charset="0"/>
              </a:rPr>
              <a:t>4-Yıl Sonu Başarı Puanı Üstünlüğü </a:t>
            </a:r>
            <a:r>
              <a:rPr lang="tr-TR" sz="2400" b="1" i="1" dirty="0">
                <a:solidFill>
                  <a:schemeClr val="bg2">
                    <a:lumMod val="25000"/>
                  </a:schemeClr>
                </a:solidFill>
                <a:latin typeface="+mj-lt"/>
                <a:ea typeface="Roboto Condensed" panose="02000000000000000000" pitchFamily="2" charset="0"/>
              </a:rPr>
              <a:t>(Sırasıyla 8,7 ve 6. sınıf)</a:t>
            </a:r>
          </a:p>
          <a:p>
            <a:endParaRPr lang="tr-TR" sz="2400" b="1" i="1" dirty="0">
              <a:solidFill>
                <a:schemeClr val="bg2">
                  <a:lumMod val="25000"/>
                </a:schemeClr>
              </a:solidFill>
              <a:latin typeface="+mj-lt"/>
              <a:ea typeface="Roboto Condensed" panose="02000000000000000000" pitchFamily="2" charset="0"/>
            </a:endParaRPr>
          </a:p>
          <a:p>
            <a:r>
              <a:rPr lang="tr-TR" sz="2400" b="1" i="1" dirty="0">
                <a:solidFill>
                  <a:schemeClr val="accent5">
                    <a:lumMod val="75000"/>
                  </a:schemeClr>
                </a:solidFill>
                <a:latin typeface="+mj-lt"/>
                <a:ea typeface="Roboto Condensed" panose="02000000000000000000" pitchFamily="2" charset="0"/>
              </a:rPr>
              <a:t>Sırasıyla bu kriterlere göre yapılacak.</a:t>
            </a:r>
            <a:endParaRPr lang="tr-TR" sz="2800" b="1" i="1" dirty="0">
              <a:solidFill>
                <a:schemeClr val="accent5">
                  <a:lumMod val="75000"/>
                </a:schemeClr>
              </a:solidFill>
              <a:latin typeface="+mj-lt"/>
              <a:ea typeface="Roboto Condensed" panose="02000000000000000000" pitchFamily="2" charset="0"/>
            </a:endParaRPr>
          </a:p>
          <a:p>
            <a:endParaRPr lang="tr-TR" sz="2800" b="1" i="1" dirty="0">
              <a:solidFill>
                <a:schemeClr val="accent5">
                  <a:lumMod val="75000"/>
                </a:schemeClr>
              </a:solidFill>
              <a:latin typeface="+mj-lt"/>
              <a:ea typeface="Roboto Condensed" panose="02000000000000000000" pitchFamily="2" charset="0"/>
            </a:endParaRPr>
          </a:p>
          <a:p>
            <a:endParaRPr lang="en-US" sz="2800" b="1" i="1" dirty="0">
              <a:solidFill>
                <a:schemeClr val="accent5">
                  <a:lumMod val="75000"/>
                </a:schemeClr>
              </a:solidFill>
              <a:latin typeface="+mj-lt"/>
              <a:ea typeface="Roboto Condensed" panose="02000000000000000000" pitchFamily="2" charset="0"/>
            </a:endParaRPr>
          </a:p>
        </p:txBody>
      </p:sp>
      <p:sp>
        <p:nvSpPr>
          <p:cNvPr id="3" name="Dikdörtgen 2"/>
          <p:cNvSpPr/>
          <p:nvPr/>
        </p:nvSpPr>
        <p:spPr>
          <a:xfrm>
            <a:off x="479376" y="1823850"/>
            <a:ext cx="4896544" cy="39761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Metin kutusu 3"/>
          <p:cNvSpPr txBox="1"/>
          <p:nvPr/>
        </p:nvSpPr>
        <p:spPr>
          <a:xfrm>
            <a:off x="803412" y="2258055"/>
            <a:ext cx="4248472" cy="3354765"/>
          </a:xfrm>
          <a:prstGeom prst="rect">
            <a:avLst/>
          </a:prstGeom>
          <a:noFill/>
        </p:spPr>
        <p:txBody>
          <a:bodyPr wrap="square" rtlCol="0">
            <a:spAutoFit/>
          </a:bodyPr>
          <a:lstStyle/>
          <a:p>
            <a:pPr algn="ctr"/>
            <a:r>
              <a:rPr lang="tr-TR"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YEREL</a:t>
            </a:r>
            <a:r>
              <a:rPr lang="tr-T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YERLEŞTİRMEDE </a:t>
            </a:r>
          </a:p>
          <a:p>
            <a:pPr algn="ctr"/>
            <a:r>
              <a:rPr lang="tr-T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KRİTERLER</a:t>
            </a:r>
          </a:p>
        </p:txBody>
      </p:sp>
    </p:spTree>
    <p:extLst>
      <p:ext uri="{BB962C8B-B14F-4D97-AF65-F5344CB8AC3E}">
        <p14:creationId xmlns:p14="http://schemas.microsoft.com/office/powerpoint/2010/main" val="1040955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Yerel Yerleştirmede Kaç Tercih Yapılabilir? </a:t>
            </a:r>
          </a:p>
        </p:txBody>
      </p:sp>
      <p:sp>
        <p:nvSpPr>
          <p:cNvPr id="3" name="2 Altbilgi Yer Tutucusu"/>
          <p:cNvSpPr>
            <a:spLocks noGrp="1"/>
          </p:cNvSpPr>
          <p:nvPr>
            <p:ph type="ftr" sz="quarter" idx="11"/>
          </p:nvPr>
        </p:nvSpPr>
        <p:spPr/>
        <p:txBody>
          <a:bodyPr/>
          <a:lstStyle/>
          <a:p>
            <a:endParaRPr kumimoji="0" lang="en-US" dirty="0"/>
          </a:p>
        </p:txBody>
      </p:sp>
      <p:sp>
        <p:nvSpPr>
          <p:cNvPr id="4" name="3 Dikdörtgen"/>
          <p:cNvSpPr/>
          <p:nvPr/>
        </p:nvSpPr>
        <p:spPr>
          <a:xfrm>
            <a:off x="881026" y="1643050"/>
            <a:ext cx="9929882" cy="3046988"/>
          </a:xfrm>
          <a:prstGeom prst="rect">
            <a:avLst/>
          </a:prstGeom>
        </p:spPr>
        <p:txBody>
          <a:bodyPr wrap="square">
            <a:spAutoFit/>
          </a:bodyPr>
          <a:lstStyle/>
          <a:p>
            <a:r>
              <a:rPr lang="tr-TR" sz="3200" b="1" i="1" dirty="0">
                <a:solidFill>
                  <a:schemeClr val="accent5">
                    <a:lumMod val="75000"/>
                  </a:schemeClr>
                </a:solidFill>
              </a:rPr>
              <a:t>	Yerel Yerleştirmede tercihlerinden ilk 3 (üç) okulu Kayıt Alanından seçmek kaydıyla öğrenciler en fazla 5 (beş) okul tercihinde bulunabilirler. Yapılan tercihlerde; aynı okul türünden (Anadolu Lisesi, Meslekî ve Teknik Anadolu Lisesi, Anadolu İmam Hatip Lisesi) en fazla 3 (üç) okul seçilebilir.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12192000" cy="792088"/>
          </a:xfrm>
        </p:spPr>
        <p:style>
          <a:lnRef idx="1">
            <a:schemeClr val="accent5"/>
          </a:lnRef>
          <a:fillRef idx="3">
            <a:schemeClr val="accent5"/>
          </a:fillRef>
          <a:effectRef idx="2">
            <a:schemeClr val="accent5"/>
          </a:effectRef>
          <a:fontRef idx="minor">
            <a:schemeClr val="lt1"/>
          </a:fontRef>
        </p:style>
        <p:txBody>
          <a:bodyPr>
            <a:normAutofit/>
          </a:bodyPr>
          <a:lstStyle/>
          <a:p>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                    LİSELERE YERLEŞTİRME NASIL YAPILACAK?</a:t>
            </a:r>
            <a:endParaRPr lang="vi-VN"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6" name="Grup 15"/>
          <p:cNvGrpSpPr/>
          <p:nvPr/>
        </p:nvGrpSpPr>
        <p:grpSpPr>
          <a:xfrm>
            <a:off x="6092448" y="3612522"/>
            <a:ext cx="5280207" cy="2480774"/>
            <a:chOff x="6092448" y="3612522"/>
            <a:chExt cx="5280207" cy="2480774"/>
          </a:xfrm>
        </p:grpSpPr>
        <p:sp>
          <p:nvSpPr>
            <p:cNvPr id="9" name="Rectangle 8"/>
            <p:cNvSpPr/>
            <p:nvPr/>
          </p:nvSpPr>
          <p:spPr>
            <a:xfrm>
              <a:off x="6092448" y="3612522"/>
              <a:ext cx="5259765" cy="248077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6188079" y="4329848"/>
              <a:ext cx="5184576" cy="954107"/>
            </a:xfrm>
            <a:prstGeom prst="rect">
              <a:avLst/>
            </a:prstGeom>
          </p:spPr>
          <p:txBody>
            <a:bodyPr wrap="square">
              <a:spAutoFit/>
            </a:bodyPr>
            <a:lstStyle/>
            <a:p>
              <a:pPr algn="ctr"/>
              <a:r>
                <a:rPr lang="tr-TR" sz="2800" b="1" dirty="0">
                  <a:solidFill>
                    <a:schemeClr val="bg1"/>
                  </a:solidFill>
                </a:rPr>
                <a:t>Adrese Dayalı</a:t>
              </a:r>
            </a:p>
            <a:p>
              <a:pPr algn="ctr"/>
              <a:r>
                <a:rPr lang="tr-TR" sz="2800" b="1" dirty="0">
                  <a:solidFill>
                    <a:schemeClr val="bg1"/>
                  </a:solidFill>
                </a:rPr>
                <a:t>Yerleştirme  Sistemi</a:t>
              </a:r>
              <a:endParaRPr lang="en-US" sz="2800" b="1" dirty="0">
                <a:solidFill>
                  <a:schemeClr val="bg1"/>
                </a:solidFill>
              </a:endParaRPr>
            </a:p>
          </p:txBody>
        </p:sp>
      </p:grpSp>
      <p:grpSp>
        <p:nvGrpSpPr>
          <p:cNvPr id="15" name="Grup 14"/>
          <p:cNvGrpSpPr/>
          <p:nvPr/>
        </p:nvGrpSpPr>
        <p:grpSpPr>
          <a:xfrm>
            <a:off x="815458" y="3618291"/>
            <a:ext cx="5304463" cy="2475005"/>
            <a:chOff x="815458" y="3554010"/>
            <a:chExt cx="5304463" cy="2475005"/>
          </a:xfrm>
        </p:grpSpPr>
        <p:grpSp>
          <p:nvGrpSpPr>
            <p:cNvPr id="11" name="Group 10"/>
            <p:cNvGrpSpPr/>
            <p:nvPr/>
          </p:nvGrpSpPr>
          <p:grpSpPr>
            <a:xfrm>
              <a:off x="815458" y="3554010"/>
              <a:ext cx="5304463" cy="2475005"/>
              <a:chOff x="832683" y="2029327"/>
              <a:chExt cx="5304463" cy="1402370"/>
            </a:xfrm>
          </p:grpSpPr>
          <p:sp>
            <p:nvSpPr>
              <p:cNvPr id="12" name="Rectangle 11"/>
              <p:cNvSpPr/>
              <p:nvPr/>
            </p:nvSpPr>
            <p:spPr>
              <a:xfrm>
                <a:off x="832683" y="2029327"/>
                <a:ext cx="5263317" cy="140237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p:cNvSpPr/>
              <p:nvPr/>
            </p:nvSpPr>
            <p:spPr>
              <a:xfrm>
                <a:off x="873829" y="2036812"/>
                <a:ext cx="5263317" cy="1390761"/>
              </a:xfrm>
              <a:prstGeom prst="rect">
                <a:avLst/>
              </a:prstGeom>
              <a:solidFill>
                <a:schemeClr val="accent2">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 name="Rectangle 9"/>
            <p:cNvSpPr/>
            <p:nvPr/>
          </p:nvSpPr>
          <p:spPr>
            <a:xfrm>
              <a:off x="1482512" y="4329848"/>
              <a:ext cx="3888061" cy="1077218"/>
            </a:xfrm>
            <a:prstGeom prst="rect">
              <a:avLst/>
            </a:prstGeom>
          </p:spPr>
          <p:txBody>
            <a:bodyPr wrap="square">
              <a:spAutoFit/>
            </a:bodyPr>
            <a:lstStyle/>
            <a:p>
              <a:pPr algn="ctr"/>
              <a:r>
                <a:rPr lang="tr-TR" sz="3200" b="1" dirty="0">
                  <a:solidFill>
                    <a:schemeClr val="bg1"/>
                  </a:solidFill>
                </a:rPr>
                <a:t>Merkezi Sınavla Yerleştirme</a:t>
              </a:r>
              <a:endParaRPr lang="en-US" sz="3200" b="1" i="1" dirty="0">
                <a:solidFill>
                  <a:schemeClr val="bg1"/>
                </a:solidFill>
              </a:endParaRPr>
            </a:p>
          </p:txBody>
        </p:sp>
      </p:grpSp>
      <p:sp>
        <p:nvSpPr>
          <p:cNvPr id="3" name="Metin kutusu 2"/>
          <p:cNvSpPr txBox="1"/>
          <p:nvPr/>
        </p:nvSpPr>
        <p:spPr>
          <a:xfrm>
            <a:off x="775908" y="2587856"/>
            <a:ext cx="5263316" cy="984885"/>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Üst Düzey Liseler</a:t>
            </a:r>
          </a:p>
          <a:p>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Metin kutusu 13"/>
          <p:cNvSpPr txBox="1"/>
          <p:nvPr/>
        </p:nvSpPr>
        <p:spPr>
          <a:xfrm>
            <a:off x="6096000" y="2588131"/>
            <a:ext cx="5263316" cy="984885"/>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Diğer Liseler</a:t>
            </a:r>
          </a:p>
          <a:p>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77012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fltVal val="0"/>
                                          </p:val>
                                        </p:tav>
                                        <p:tav tm="100000">
                                          <p:val>
                                            <p:strVal val="#ppt_h"/>
                                          </p:val>
                                        </p:tav>
                                      </p:tavLst>
                                    </p:anim>
                                    <p:anim calcmode="lin" valueType="num">
                                      <p:cBhvr>
                                        <p:cTn id="24" dur="1000" fill="hold"/>
                                        <p:tgtEl>
                                          <p:spTgt spid="14"/>
                                        </p:tgtEl>
                                        <p:attrNameLst>
                                          <p:attrName>style.rotation</p:attrName>
                                        </p:attrNameLst>
                                      </p:cBhvr>
                                      <p:tavLst>
                                        <p:tav tm="0">
                                          <p:val>
                                            <p:fltVal val="90"/>
                                          </p:val>
                                        </p:tav>
                                        <p:tav tm="100000">
                                          <p:val>
                                            <p:fltVal val="0"/>
                                          </p:val>
                                        </p:tav>
                                      </p:tavLst>
                                    </p:anim>
                                    <p:animEffect transition="in" filter="fade">
                                      <p:cBhvr>
                                        <p:cTn id="25" dur="1000"/>
                                        <p:tgtEl>
                                          <p:spTgt spid="14"/>
                                        </p:tgtEl>
                                      </p:cBhvr>
                                    </p:animEffect>
                                  </p:childTnLst>
                                </p:cTn>
                              </p:par>
                            </p:childTnLst>
                          </p:cTn>
                        </p:par>
                        <p:par>
                          <p:cTn id="26" fill="hold">
                            <p:stCondLst>
                              <p:cond delay="1000"/>
                            </p:stCondLst>
                            <p:childTnLst>
                              <p:par>
                                <p:cTn id="27" presetID="31"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YEREL YERLEŞTİRMEDE ÖNCELİK?</a:t>
            </a:r>
            <a:br>
              <a:rPr lang="en-US" dirty="0"/>
            </a:br>
            <a:endParaRPr lang="vi-VN" dirty="0"/>
          </a:p>
        </p:txBody>
      </p:sp>
      <p:sp>
        <p:nvSpPr>
          <p:cNvPr id="8" name="Title 13"/>
          <p:cNvSpPr txBox="1">
            <a:spLocks/>
          </p:cNvSpPr>
          <p:nvPr/>
        </p:nvSpPr>
        <p:spPr>
          <a:xfrm>
            <a:off x="875420" y="1342237"/>
            <a:ext cx="10945216" cy="1600438"/>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r>
              <a:rPr lang="tr-TR" sz="2400" dirty="0"/>
              <a:t>Öğrenciler, ikamet adresine göre bulunduğu Kayıt Alanından okul tercih etmeleri durumunda, aynı okulu tercih eden Komşu Kayıt Alanındaki öğrencilerden; Komşu Kayıt Alanındaki öğrenciler de Diğer Kayıt Alanlarındaki öğrencilerden öncelikli yerleştirilecektir.</a:t>
            </a:r>
            <a:endParaRPr lang="tr-TR" sz="2400" b="1" i="1" dirty="0">
              <a:solidFill>
                <a:schemeClr val="accent5">
                  <a:lumMod val="75000"/>
                </a:schemeClr>
              </a:solidFill>
              <a:latin typeface="+mj-lt"/>
              <a:ea typeface="Roboto Condensed" panose="02000000000000000000" pitchFamily="2" charset="0"/>
            </a:endParaRPr>
          </a:p>
        </p:txBody>
      </p:sp>
      <p:sp>
        <p:nvSpPr>
          <p:cNvPr id="6" name="Metin kutusu 5"/>
          <p:cNvSpPr txBox="1"/>
          <p:nvPr/>
        </p:nvSpPr>
        <p:spPr>
          <a:xfrm>
            <a:off x="83332" y="1488390"/>
            <a:ext cx="792088" cy="1200329"/>
          </a:xfrm>
          <a:prstGeom prst="rect">
            <a:avLst/>
          </a:prstGeom>
          <a:noFill/>
        </p:spPr>
        <p:txBody>
          <a:bodyPr wrap="square" rtlCol="0">
            <a:spAutoFit/>
          </a:bodyPr>
          <a:lstStyle/>
          <a:p>
            <a:r>
              <a:rPr lang="tr-TR" sz="7200" b="1" dirty="0">
                <a:solidFill>
                  <a:schemeClr val="accent3"/>
                </a:solidFill>
              </a:rPr>
              <a:t>1</a:t>
            </a:r>
          </a:p>
        </p:txBody>
      </p:sp>
      <p:sp>
        <p:nvSpPr>
          <p:cNvPr id="9" name="Metin kutusu 8"/>
          <p:cNvSpPr txBox="1"/>
          <p:nvPr/>
        </p:nvSpPr>
        <p:spPr>
          <a:xfrm>
            <a:off x="101318" y="2970897"/>
            <a:ext cx="792088" cy="1200329"/>
          </a:xfrm>
          <a:prstGeom prst="rect">
            <a:avLst/>
          </a:prstGeom>
          <a:noFill/>
        </p:spPr>
        <p:txBody>
          <a:bodyPr wrap="square" rtlCol="0">
            <a:spAutoFit/>
          </a:bodyPr>
          <a:lstStyle/>
          <a:p>
            <a:r>
              <a:rPr lang="tr-TR" sz="7200" b="1" dirty="0">
                <a:solidFill>
                  <a:schemeClr val="accent3"/>
                </a:solidFill>
              </a:rPr>
              <a:t>2</a:t>
            </a:r>
          </a:p>
        </p:txBody>
      </p:sp>
      <p:sp>
        <p:nvSpPr>
          <p:cNvPr id="10" name="Title 13"/>
          <p:cNvSpPr txBox="1">
            <a:spLocks/>
          </p:cNvSpPr>
          <p:nvPr/>
        </p:nvSpPr>
        <p:spPr>
          <a:xfrm>
            <a:off x="1010647" y="3140175"/>
            <a:ext cx="10945216" cy="861774"/>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r>
              <a:rPr lang="tr-TR" sz="2400" dirty="0"/>
              <a:t>Yerleştirmede, Okul Başarı Puanı yüksek olan öğrenciler öncelikli olarak yerleştirilecektir</a:t>
            </a:r>
            <a:endParaRPr lang="en-US" sz="2400" b="1" i="1" dirty="0">
              <a:solidFill>
                <a:schemeClr val="accent5">
                  <a:lumMod val="75000"/>
                </a:schemeClr>
              </a:solidFill>
              <a:latin typeface="+mj-lt"/>
              <a:ea typeface="Roboto Condensed" panose="02000000000000000000" pitchFamily="2" charset="0"/>
            </a:endParaRPr>
          </a:p>
        </p:txBody>
      </p:sp>
      <p:sp>
        <p:nvSpPr>
          <p:cNvPr id="7" name="Dikdörtgen 6"/>
          <p:cNvSpPr/>
          <p:nvPr/>
        </p:nvSpPr>
        <p:spPr>
          <a:xfrm>
            <a:off x="1107671" y="4339887"/>
            <a:ext cx="10684399" cy="954107"/>
          </a:xfrm>
          <a:prstGeom prst="rect">
            <a:avLst/>
          </a:prstGeom>
        </p:spPr>
        <p:txBody>
          <a:bodyPr wrap="square">
            <a:spAutoFit/>
          </a:bodyPr>
          <a:lstStyle/>
          <a:p>
            <a:r>
              <a:rPr lang="tr-TR" sz="2800" dirty="0">
                <a:solidFill>
                  <a:schemeClr val="tx1">
                    <a:lumMod val="65000"/>
                    <a:lumOff val="35000"/>
                  </a:schemeClr>
                </a:solidFill>
              </a:rPr>
              <a:t>Yerleştirmede, 8’inci sınıfta okula özürsüz devamsızlık yapılan gün sayısı az olan öğrenciler öncelikli olarak yerleştirilecektir.</a:t>
            </a:r>
          </a:p>
        </p:txBody>
      </p:sp>
      <p:sp>
        <p:nvSpPr>
          <p:cNvPr id="11" name="Metin kutusu 10"/>
          <p:cNvSpPr txBox="1"/>
          <p:nvPr/>
        </p:nvSpPr>
        <p:spPr>
          <a:xfrm>
            <a:off x="218559" y="4216777"/>
            <a:ext cx="792088" cy="1200329"/>
          </a:xfrm>
          <a:prstGeom prst="rect">
            <a:avLst/>
          </a:prstGeom>
          <a:noFill/>
        </p:spPr>
        <p:txBody>
          <a:bodyPr wrap="square" rtlCol="0">
            <a:spAutoFit/>
          </a:bodyPr>
          <a:lstStyle/>
          <a:p>
            <a:r>
              <a:rPr lang="tr-TR" sz="7200" b="1" dirty="0">
                <a:solidFill>
                  <a:schemeClr val="accent3"/>
                </a:solidFill>
              </a:rPr>
              <a:t>3</a:t>
            </a:r>
          </a:p>
        </p:txBody>
      </p:sp>
    </p:spTree>
    <p:extLst>
      <p:ext uri="{BB962C8B-B14F-4D97-AF65-F5344CB8AC3E}">
        <p14:creationId xmlns:p14="http://schemas.microsoft.com/office/powerpoint/2010/main" val="4288641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MERKEZİ YERLEŞTİRME NASIL OLACAK?</a:t>
            </a:r>
            <a:br>
              <a:rPr lang="en-US" dirty="0"/>
            </a:br>
            <a:endParaRPr lang="vi-VN" dirty="0"/>
          </a:p>
        </p:txBody>
      </p:sp>
      <p:sp>
        <p:nvSpPr>
          <p:cNvPr id="8" name="Title 13"/>
          <p:cNvSpPr txBox="1">
            <a:spLocks/>
          </p:cNvSpPr>
          <p:nvPr/>
        </p:nvSpPr>
        <p:spPr>
          <a:xfrm>
            <a:off x="6093968" y="1383163"/>
            <a:ext cx="5762672" cy="4924425"/>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2800" b="1" dirty="0">
                <a:solidFill>
                  <a:schemeClr val="accent5">
                    <a:lumMod val="75000"/>
                  </a:schemeClr>
                </a:solidFill>
              </a:rPr>
              <a:t>1-Sınav Puanı,</a:t>
            </a:r>
          </a:p>
          <a:p>
            <a:r>
              <a:rPr lang="tr-TR" sz="2800" b="1" i="1" dirty="0">
                <a:solidFill>
                  <a:schemeClr val="accent5">
                    <a:lumMod val="75000"/>
                  </a:schemeClr>
                </a:solidFill>
                <a:latin typeface="+mj-lt"/>
                <a:ea typeface="Roboto Condensed" panose="02000000000000000000" pitchFamily="2" charset="0"/>
              </a:rPr>
              <a:t>2-Ortaöğretim Başarı Puanı,</a:t>
            </a:r>
          </a:p>
          <a:p>
            <a:r>
              <a:rPr lang="tr-TR" sz="2800" b="1" i="1" dirty="0">
                <a:solidFill>
                  <a:schemeClr val="accent5">
                    <a:lumMod val="75000"/>
                  </a:schemeClr>
                </a:solidFill>
                <a:latin typeface="+mj-lt"/>
                <a:ea typeface="Roboto Condensed" panose="02000000000000000000" pitchFamily="2" charset="0"/>
              </a:rPr>
              <a:t>3-</a:t>
            </a:r>
            <a:r>
              <a:rPr lang="tr-TR" sz="2800" b="1" i="1" dirty="0">
                <a:solidFill>
                  <a:schemeClr val="accent5">
                    <a:lumMod val="75000"/>
                  </a:schemeClr>
                </a:solidFill>
                <a:ea typeface="Roboto Condensed" panose="02000000000000000000" pitchFamily="2" charset="0"/>
              </a:rPr>
              <a:t>Yıl Sonu Başarı Puanı Üstünlüğü </a:t>
            </a:r>
            <a:r>
              <a:rPr lang="tr-TR" sz="2000" b="1" i="1" dirty="0">
                <a:solidFill>
                  <a:schemeClr val="bg2">
                    <a:lumMod val="25000"/>
                  </a:schemeClr>
                </a:solidFill>
                <a:ea typeface="Roboto Condensed" panose="02000000000000000000" pitchFamily="2" charset="0"/>
              </a:rPr>
              <a:t>(sırasıyla 8,7 ve 6. Sınıf)</a:t>
            </a:r>
            <a:endParaRPr lang="tr-TR" sz="2800" b="1" i="1" dirty="0">
              <a:solidFill>
                <a:schemeClr val="bg2">
                  <a:lumMod val="25000"/>
                </a:schemeClr>
              </a:solidFill>
              <a:ea typeface="Roboto Condensed" panose="02000000000000000000" pitchFamily="2" charset="0"/>
            </a:endParaRPr>
          </a:p>
          <a:p>
            <a:r>
              <a:rPr lang="tr-TR" sz="2800" b="1" i="1" dirty="0">
                <a:solidFill>
                  <a:schemeClr val="accent5">
                    <a:lumMod val="75000"/>
                  </a:schemeClr>
                </a:solidFill>
                <a:latin typeface="+mj-lt"/>
                <a:ea typeface="Roboto Condensed" panose="02000000000000000000" pitchFamily="2" charset="0"/>
              </a:rPr>
              <a:t>3-8. Sınıf Özürsüz Devamsızlık,</a:t>
            </a:r>
          </a:p>
          <a:p>
            <a:r>
              <a:rPr lang="tr-TR" sz="2800" b="1" i="1" dirty="0">
                <a:solidFill>
                  <a:schemeClr val="accent5">
                    <a:lumMod val="75000"/>
                  </a:schemeClr>
                </a:solidFill>
                <a:latin typeface="+mj-lt"/>
                <a:ea typeface="Roboto Condensed" panose="02000000000000000000" pitchFamily="2" charset="0"/>
              </a:rPr>
              <a:t>4-Tercih önceliği,</a:t>
            </a:r>
          </a:p>
          <a:p>
            <a:r>
              <a:rPr lang="tr-TR" sz="2800" b="1" i="1" dirty="0">
                <a:solidFill>
                  <a:schemeClr val="accent5">
                    <a:lumMod val="75000"/>
                  </a:schemeClr>
                </a:solidFill>
                <a:latin typeface="+mj-lt"/>
                <a:ea typeface="Roboto Condensed" panose="02000000000000000000" pitchFamily="2" charset="0"/>
              </a:rPr>
              <a:t>5-Öğrencinin Yaşı (küçük olana)</a:t>
            </a:r>
          </a:p>
          <a:p>
            <a:endParaRPr lang="tr-TR" sz="2800" b="1" i="1" dirty="0">
              <a:solidFill>
                <a:schemeClr val="accent5">
                  <a:lumMod val="75000"/>
                </a:schemeClr>
              </a:solidFill>
              <a:latin typeface="+mj-lt"/>
              <a:ea typeface="Roboto Condensed" panose="02000000000000000000" pitchFamily="2" charset="0"/>
            </a:endParaRPr>
          </a:p>
          <a:p>
            <a:r>
              <a:rPr lang="tr-TR" sz="2000" b="1" i="1" dirty="0">
                <a:solidFill>
                  <a:schemeClr val="bg2">
                    <a:lumMod val="25000"/>
                  </a:schemeClr>
                </a:solidFill>
                <a:latin typeface="+mj-lt"/>
                <a:ea typeface="Roboto Condensed" panose="02000000000000000000" pitchFamily="2" charset="0"/>
              </a:rPr>
              <a:t>Öncelikle sınav puanına bakılacak eşitlik olması durumunda sırasıyla diğer kriterlere bakılacak.</a:t>
            </a:r>
          </a:p>
          <a:p>
            <a:endParaRPr lang="en-US" sz="2800" b="1" i="1" dirty="0">
              <a:solidFill>
                <a:schemeClr val="accent5">
                  <a:lumMod val="75000"/>
                </a:schemeClr>
              </a:solidFill>
              <a:latin typeface="+mj-lt"/>
              <a:ea typeface="Roboto Condensed" panose="02000000000000000000" pitchFamily="2" charset="0"/>
            </a:endParaRPr>
          </a:p>
        </p:txBody>
      </p:sp>
      <p:sp>
        <p:nvSpPr>
          <p:cNvPr id="3" name="Dikdörtgen 2"/>
          <p:cNvSpPr/>
          <p:nvPr/>
        </p:nvSpPr>
        <p:spPr>
          <a:xfrm>
            <a:off x="479376" y="1823850"/>
            <a:ext cx="4896544" cy="39761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Metin kutusu 3"/>
          <p:cNvSpPr txBox="1"/>
          <p:nvPr/>
        </p:nvSpPr>
        <p:spPr>
          <a:xfrm>
            <a:off x="479376" y="2258055"/>
            <a:ext cx="4896544" cy="3108543"/>
          </a:xfrm>
          <a:prstGeom prst="rect">
            <a:avLst/>
          </a:prstGeom>
          <a:noFill/>
        </p:spPr>
        <p:txBody>
          <a:bodyPr wrap="square" rtlCol="0">
            <a:spAutoFit/>
          </a:bodyPr>
          <a:lstStyle/>
          <a:p>
            <a:pPr algn="ctr"/>
            <a:r>
              <a:rPr lang="tr-TR" sz="8000" dirty="0">
                <a:ln w="18415" cmpd="sng">
                  <a:solidFill>
                    <a:srgbClr val="FFFFFF"/>
                  </a:solidFill>
                  <a:prstDash val="solid"/>
                </a:ln>
                <a:solidFill>
                  <a:srgbClr val="FFFFFF"/>
                </a:solidFill>
                <a:effectLst>
                  <a:outerShdw blurRad="63500" dir="3600000" algn="tl" rotWithShape="0">
                    <a:srgbClr val="000000">
                      <a:alpha val="70000"/>
                    </a:srgbClr>
                  </a:outerShdw>
                </a:effectLst>
              </a:rPr>
              <a:t>MERKEZİ</a:t>
            </a:r>
            <a:r>
              <a:rPr lang="tr-TR" sz="4400" dirty="0">
                <a:ln w="18415" cmpd="sng">
                  <a:solidFill>
                    <a:srgbClr val="FFFFFF"/>
                  </a:solidFill>
                  <a:prstDash val="solid"/>
                </a:ln>
                <a:solidFill>
                  <a:srgbClr val="FFFFFF"/>
                </a:solidFill>
                <a:effectLst>
                  <a:outerShdw blurRad="63500" dir="3600000" algn="tl" rotWithShape="0">
                    <a:srgbClr val="000000">
                      <a:alpha val="70000"/>
                    </a:srgbClr>
                  </a:outerShdw>
                </a:effectLst>
              </a:rPr>
              <a:t> YERLEŞTİRMEDE </a:t>
            </a:r>
          </a:p>
          <a:p>
            <a:pPr algn="ctr"/>
            <a:r>
              <a:rPr lang="tr-TR" sz="7200" dirty="0">
                <a:ln w="18415" cmpd="sng">
                  <a:solidFill>
                    <a:srgbClr val="FFFFFF"/>
                  </a:solidFill>
                  <a:prstDash val="solid"/>
                </a:ln>
                <a:solidFill>
                  <a:srgbClr val="FFFFFF"/>
                </a:solidFill>
                <a:effectLst>
                  <a:outerShdw blurRad="63500" dir="3600000" algn="tl" rotWithShape="0">
                    <a:srgbClr val="000000">
                      <a:alpha val="70000"/>
                    </a:srgbClr>
                  </a:outerShdw>
                </a:effectLst>
              </a:rPr>
              <a:t>KRİTERLER</a:t>
            </a:r>
          </a:p>
        </p:txBody>
      </p:sp>
    </p:spTree>
    <p:extLst>
      <p:ext uri="{BB962C8B-B14F-4D97-AF65-F5344CB8AC3E}">
        <p14:creationId xmlns:p14="http://schemas.microsoft.com/office/powerpoint/2010/main" val="3080478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484784"/>
            <a:ext cx="5544616" cy="489654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ÖZEL LİSELERE YERLEŞTİRME NASIL OLACAK?</a:t>
            </a:r>
            <a:br>
              <a:rPr lang="en-US" dirty="0"/>
            </a:br>
            <a:endParaRPr lang="vi-VN" dirty="0"/>
          </a:p>
        </p:txBody>
      </p:sp>
      <p:sp>
        <p:nvSpPr>
          <p:cNvPr id="5" name="Title 13"/>
          <p:cNvSpPr txBox="1">
            <a:spLocks/>
          </p:cNvSpPr>
          <p:nvPr/>
        </p:nvSpPr>
        <p:spPr>
          <a:xfrm>
            <a:off x="5807968" y="1785010"/>
            <a:ext cx="6048672" cy="4001095"/>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r>
              <a:rPr lang="tr-TR" sz="3600" b="1" i="1" dirty="0">
                <a:solidFill>
                  <a:schemeClr val="accent5">
                    <a:lumMod val="75000"/>
                  </a:schemeClr>
                </a:solidFill>
                <a:latin typeface="+mj-lt"/>
                <a:ea typeface="Roboto Condensed" panose="02000000000000000000" pitchFamily="2" charset="0"/>
              </a:rPr>
              <a:t>Özel okullar isterlerse kendi sınavlarını yapabilecek.</a:t>
            </a:r>
          </a:p>
          <a:p>
            <a:pPr algn="just"/>
            <a:endParaRPr lang="tr-TR" sz="3600" b="1" i="1" dirty="0">
              <a:solidFill>
                <a:schemeClr val="accent5">
                  <a:lumMod val="75000"/>
                </a:schemeClr>
              </a:solidFill>
              <a:latin typeface="+mj-lt"/>
              <a:ea typeface="Roboto Condensed" panose="02000000000000000000" pitchFamily="2" charset="0"/>
            </a:endParaRPr>
          </a:p>
          <a:p>
            <a:pPr algn="just"/>
            <a:r>
              <a:rPr lang="tr-TR" sz="3600" b="1" i="1" dirty="0">
                <a:solidFill>
                  <a:schemeClr val="accent5">
                    <a:lumMod val="75000"/>
                  </a:schemeClr>
                </a:solidFill>
                <a:latin typeface="+mj-lt"/>
                <a:ea typeface="Roboto Condensed" panose="02000000000000000000" pitchFamily="2" charset="0"/>
              </a:rPr>
              <a:t>İsteyen özel okullar merkezi sınava göre öğrenci alabilecek.</a:t>
            </a:r>
            <a:endParaRPr lang="en-US" sz="3600" b="1" i="1" dirty="0">
              <a:solidFill>
                <a:schemeClr val="accent5">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2447413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484784"/>
            <a:ext cx="5544616" cy="4896544"/>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GÜZEL SANATLAR VE SPOR LİSELERİNE YERLEŞTİRME NASIL OLACAK?</a:t>
            </a:r>
            <a:br>
              <a:rPr lang="en-US" sz="2800" dirty="0"/>
            </a:br>
            <a:endParaRPr lang="vi-VN" sz="2800" dirty="0"/>
          </a:p>
        </p:txBody>
      </p:sp>
      <p:sp>
        <p:nvSpPr>
          <p:cNvPr id="5" name="Title 13"/>
          <p:cNvSpPr txBox="1">
            <a:spLocks/>
          </p:cNvSpPr>
          <p:nvPr/>
        </p:nvSpPr>
        <p:spPr>
          <a:xfrm>
            <a:off x="5807968" y="2000460"/>
            <a:ext cx="6048672" cy="3570208"/>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r>
              <a:rPr lang="tr-TR" sz="2800" b="1" i="1" dirty="0">
                <a:solidFill>
                  <a:schemeClr val="accent5">
                    <a:lumMod val="75000"/>
                  </a:schemeClr>
                </a:solidFill>
                <a:latin typeface="+mj-lt"/>
                <a:ea typeface="Roboto Condensed" panose="02000000000000000000" pitchFamily="2" charset="0"/>
              </a:rPr>
              <a:t>Güzel sanatlar ve spor liselerine başvuru ve yerleştirme işlemleri Haziran-Temmuz aylarında yapılacak.</a:t>
            </a:r>
          </a:p>
          <a:p>
            <a:pPr algn="just"/>
            <a:endParaRPr lang="tr-TR" sz="2800" b="1" i="1" dirty="0">
              <a:solidFill>
                <a:schemeClr val="accent5">
                  <a:lumMod val="75000"/>
                </a:schemeClr>
              </a:solidFill>
              <a:latin typeface="+mj-lt"/>
              <a:ea typeface="Roboto Condensed" panose="02000000000000000000" pitchFamily="2" charset="0"/>
            </a:endParaRPr>
          </a:p>
          <a:p>
            <a:pPr algn="just"/>
            <a:r>
              <a:rPr lang="tr-TR" sz="2800" b="1" i="1" dirty="0">
                <a:solidFill>
                  <a:schemeClr val="accent5">
                    <a:lumMod val="75000"/>
                  </a:schemeClr>
                </a:solidFill>
                <a:latin typeface="+mj-lt"/>
                <a:ea typeface="Roboto Condensed" panose="02000000000000000000" pitchFamily="2" charset="0"/>
              </a:rPr>
              <a:t>Öğrencilerin </a:t>
            </a:r>
            <a:r>
              <a:rPr lang="tr-TR" sz="2800" b="1" i="1" dirty="0">
                <a:solidFill>
                  <a:schemeClr val="accent3"/>
                </a:solidFill>
                <a:latin typeface="+mj-lt"/>
                <a:ea typeface="Roboto Condensed" panose="02000000000000000000" pitchFamily="2" charset="0"/>
              </a:rPr>
              <a:t>Yetenek Sınavı </a:t>
            </a:r>
            <a:r>
              <a:rPr lang="tr-TR" sz="2400" b="1" i="1" dirty="0">
                <a:solidFill>
                  <a:schemeClr val="accent3"/>
                </a:solidFill>
                <a:latin typeface="+mj-lt"/>
                <a:ea typeface="Roboto Condensed" panose="02000000000000000000" pitchFamily="2" charset="0"/>
              </a:rPr>
              <a:t>(</a:t>
            </a:r>
            <a:r>
              <a:rPr lang="tr-TR" sz="2400" b="1" i="1" dirty="0">
                <a:solidFill>
                  <a:schemeClr val="accent3"/>
                </a:solidFill>
                <a:ea typeface="Roboto Condensed" panose="02000000000000000000" pitchFamily="2" charset="0"/>
              </a:rPr>
              <a:t>%70)</a:t>
            </a:r>
            <a:r>
              <a:rPr lang="tr-TR" sz="2400" b="1" i="1" dirty="0">
                <a:solidFill>
                  <a:schemeClr val="accent3"/>
                </a:solidFill>
                <a:latin typeface="+mj-lt"/>
                <a:ea typeface="Roboto Condensed" panose="02000000000000000000" pitchFamily="2" charset="0"/>
              </a:rPr>
              <a:t> </a:t>
            </a:r>
            <a:r>
              <a:rPr lang="tr-TR" sz="2800" b="1" i="1" dirty="0">
                <a:solidFill>
                  <a:schemeClr val="accent5">
                    <a:lumMod val="75000"/>
                  </a:schemeClr>
                </a:solidFill>
                <a:latin typeface="+mj-lt"/>
                <a:ea typeface="Roboto Condensed" panose="02000000000000000000" pitchFamily="2" charset="0"/>
              </a:rPr>
              <a:t>ve </a:t>
            </a:r>
            <a:r>
              <a:rPr lang="tr-TR" sz="2800" b="1" i="1" dirty="0">
                <a:solidFill>
                  <a:schemeClr val="accent3"/>
                </a:solidFill>
                <a:latin typeface="+mj-lt"/>
                <a:ea typeface="Roboto Condensed" panose="02000000000000000000" pitchFamily="2" charset="0"/>
              </a:rPr>
              <a:t>OBP </a:t>
            </a:r>
            <a:r>
              <a:rPr lang="tr-TR" sz="2400" b="1" i="1" dirty="0">
                <a:solidFill>
                  <a:schemeClr val="accent3"/>
                </a:solidFill>
                <a:latin typeface="+mj-lt"/>
                <a:ea typeface="Roboto Condensed" panose="02000000000000000000" pitchFamily="2" charset="0"/>
              </a:rPr>
              <a:t>(</a:t>
            </a:r>
            <a:r>
              <a:rPr lang="tr-TR" sz="2400" b="1" i="1" dirty="0">
                <a:solidFill>
                  <a:schemeClr val="accent3"/>
                </a:solidFill>
                <a:ea typeface="Roboto Condensed" panose="02000000000000000000" pitchFamily="2" charset="0"/>
              </a:rPr>
              <a:t>Öğretim Başarı Puanı %30) </a:t>
            </a:r>
            <a:r>
              <a:rPr lang="tr-TR" sz="2800" b="1" i="1" dirty="0">
                <a:solidFill>
                  <a:schemeClr val="accent5">
                    <a:lumMod val="75000"/>
                  </a:schemeClr>
                </a:solidFill>
                <a:latin typeface="+mj-lt"/>
                <a:ea typeface="Roboto Condensed" panose="02000000000000000000" pitchFamily="2" charset="0"/>
              </a:rPr>
              <a:t>kriterlerine yerleştirme yapılacak.</a:t>
            </a:r>
            <a:endParaRPr lang="en-US" sz="2800" b="1" i="1" dirty="0">
              <a:solidFill>
                <a:schemeClr val="accent5">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162019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endParaRPr kumimoji="0" lang="en-US" dirty="0"/>
          </a:p>
        </p:txBody>
      </p:sp>
      <p:pic>
        <p:nvPicPr>
          <p:cNvPr id="2050" name="Picture 2"/>
          <p:cNvPicPr>
            <a:picLocks noChangeAspect="1" noChangeArrowheads="1"/>
          </p:cNvPicPr>
          <p:nvPr/>
        </p:nvPicPr>
        <p:blipFill>
          <a:blip r:embed="rId2"/>
          <a:srcRect/>
          <a:stretch>
            <a:fillRect/>
          </a:stretch>
        </p:blipFill>
        <p:spPr bwMode="auto">
          <a:xfrm>
            <a:off x="2238348" y="2143116"/>
            <a:ext cx="7581900" cy="13716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595274" y="428604"/>
            <a:ext cx="7429552" cy="4893647"/>
          </a:xfrm>
          <a:prstGeom prst="rect">
            <a:avLst/>
          </a:prstGeom>
        </p:spPr>
        <p:txBody>
          <a:bodyPr wrap="square">
            <a:spAutoFit/>
          </a:bodyPr>
          <a:lstStyle/>
          <a:p>
            <a:endParaRPr lang="tr-TR" sz="2600" dirty="0"/>
          </a:p>
          <a:p>
            <a:pPr>
              <a:buFont typeface="Arial" pitchFamily="34" charset="0"/>
              <a:buChar char="•"/>
            </a:pPr>
            <a:r>
              <a:rPr lang="tr-TR" sz="2600" dirty="0"/>
              <a:t>Zekâ düzeyleri ile fen ve matematik alanlarındaki yetenekleri yüksek olan öğrencileri, matematik ve fen bilimleri alanında yükseköğrenime hazırlar. </a:t>
            </a:r>
          </a:p>
          <a:p>
            <a:pPr>
              <a:buFont typeface="Arial" pitchFamily="34" charset="0"/>
              <a:buChar char="•"/>
            </a:pPr>
            <a:endParaRPr lang="tr-TR" sz="2600" dirty="0"/>
          </a:p>
          <a:p>
            <a:pPr>
              <a:buFont typeface="Arial" pitchFamily="34" charset="0"/>
              <a:buChar char="•"/>
            </a:pPr>
            <a:r>
              <a:rPr lang="tr-TR" sz="2600" dirty="0"/>
              <a:t>Matematik ve fen bilimleri alanlarında gereksinim duyulan üstün nitelikli bilim adamlarının yetiştirilmesine kaynaklık eder. </a:t>
            </a:r>
          </a:p>
          <a:p>
            <a:pPr>
              <a:buFont typeface="Arial" pitchFamily="34" charset="0"/>
              <a:buChar char="•"/>
            </a:pPr>
            <a:endParaRPr lang="tr-TR" sz="2600" dirty="0"/>
          </a:p>
          <a:p>
            <a:pPr>
              <a:buFont typeface="Arial" pitchFamily="34" charset="0"/>
              <a:buChar char="•"/>
            </a:pPr>
            <a:r>
              <a:rPr lang="tr-TR" sz="2600" dirty="0"/>
              <a:t>Öğrencileri araştırmaya yöneltmeyi, bilimsel ve teknolojik gelişmeler ile yeni buluşlara ilgi duyanların çalışacakları ortamı ve koşulları hazırlar. </a:t>
            </a:r>
          </a:p>
        </p:txBody>
      </p:sp>
      <p:pic>
        <p:nvPicPr>
          <p:cNvPr id="1028" name="Picture 4"/>
          <p:cNvPicPr>
            <a:picLocks noChangeAspect="1" noChangeArrowheads="1"/>
          </p:cNvPicPr>
          <p:nvPr/>
        </p:nvPicPr>
        <p:blipFill>
          <a:blip r:embed="rId2"/>
          <a:srcRect/>
          <a:stretch>
            <a:fillRect/>
          </a:stretch>
        </p:blipFill>
        <p:spPr bwMode="auto">
          <a:xfrm>
            <a:off x="8310578" y="571480"/>
            <a:ext cx="3714776" cy="2162177"/>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8310578" y="3214686"/>
            <a:ext cx="3732863" cy="242889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66712" y="214291"/>
            <a:ext cx="9929882" cy="6093976"/>
          </a:xfrm>
          <a:prstGeom prst="rect">
            <a:avLst/>
          </a:prstGeom>
        </p:spPr>
        <p:txBody>
          <a:bodyPr wrap="square">
            <a:spAutoFit/>
          </a:bodyPr>
          <a:lstStyle/>
          <a:p>
            <a:endParaRPr lang="tr-TR" sz="2600" dirty="0"/>
          </a:p>
          <a:p>
            <a:pPr>
              <a:buFont typeface="Arial" pitchFamily="34" charset="0"/>
              <a:buChar char="•"/>
            </a:pPr>
            <a:r>
              <a:rPr lang="tr-TR" sz="2600" dirty="0"/>
              <a:t>Yeni teknolojileri kullanabilen, yeni bilgiler üretebilen ve projeler hazırlayabilen bireyler yetiştirir. </a:t>
            </a:r>
          </a:p>
          <a:p>
            <a:pPr>
              <a:buFont typeface="Arial" pitchFamily="34" charset="0"/>
              <a:buChar char="•"/>
            </a:pPr>
            <a:endParaRPr lang="tr-TR" sz="2600" dirty="0"/>
          </a:p>
          <a:p>
            <a:pPr>
              <a:buFont typeface="Arial" pitchFamily="34" charset="0"/>
              <a:buChar char="•"/>
            </a:pPr>
            <a:r>
              <a:rPr lang="tr-TR" sz="2600" dirty="0"/>
              <a:t>Öğrencilerin bilimsel araştırma yapmalarına, bilimsel ve teknolojik gelişmeleri izlemelerine yardımcı olacak şekilde yabancı dilde iyi yetişmelerini sağlar. </a:t>
            </a:r>
          </a:p>
          <a:p>
            <a:pPr>
              <a:buFont typeface="Arial" pitchFamily="34" charset="0"/>
              <a:buChar char="•"/>
            </a:pPr>
            <a:endParaRPr lang="tr-TR" sz="2600" dirty="0"/>
          </a:p>
          <a:p>
            <a:pPr>
              <a:buFont typeface="Arial" pitchFamily="34" charset="0"/>
              <a:buChar char="•"/>
            </a:pPr>
            <a:r>
              <a:rPr lang="tr-TR" sz="2600" dirty="0"/>
              <a:t>Birinci yabancı dili İngilizce olan fen liselerinde öğrenim süresi 4 (dört) yıldır. </a:t>
            </a:r>
          </a:p>
          <a:p>
            <a:pPr>
              <a:buFont typeface="Arial" pitchFamily="34" charset="0"/>
              <a:buChar char="•"/>
            </a:pPr>
            <a:endParaRPr lang="tr-TR" sz="2600" dirty="0"/>
          </a:p>
          <a:p>
            <a:pPr>
              <a:buFont typeface="Arial" pitchFamily="34" charset="0"/>
              <a:buChar char="•"/>
            </a:pPr>
            <a:r>
              <a:rPr lang="tr-TR" sz="2600" dirty="0"/>
              <a:t>Yatılı ve karma okullardır.</a:t>
            </a:r>
          </a:p>
          <a:p>
            <a:pPr>
              <a:buFont typeface="Arial" pitchFamily="34" charset="0"/>
              <a:buChar char="•"/>
            </a:pPr>
            <a:endParaRPr lang="tr-TR" sz="2600" dirty="0"/>
          </a:p>
          <a:p>
            <a:pPr>
              <a:buFont typeface="Arial" pitchFamily="34" charset="0"/>
              <a:buChar char="•"/>
            </a:pPr>
            <a:r>
              <a:rPr lang="tr-TR" sz="2600" dirty="0"/>
              <a:t>Bu okullardan mezun olan öğrenciler, Üniversiteyi kazanmaları halinde alanları ile ilgili yükseköğretim programlarına devam edebilmektedir.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endParaRPr kumimoji="0"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70" y="2204864"/>
            <a:ext cx="1072398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924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23392" y="836712"/>
            <a:ext cx="6120680" cy="4896544"/>
          </a:xfrm>
        </p:spPr>
        <p:txBody>
          <a:bodyPr>
            <a:normAutofit/>
          </a:bodyPr>
          <a:lstStyle/>
          <a:p>
            <a:pPr marL="457200" indent="-457200" algn="l">
              <a:buFont typeface="Arial" pitchFamily="34" charset="0"/>
              <a:buChar char="•"/>
            </a:pPr>
            <a:r>
              <a:rPr lang="tr-TR" sz="2200" dirty="0">
                <a:solidFill>
                  <a:schemeClr val="tx1"/>
                </a:solidFill>
              </a:rPr>
              <a:t>İlgi, yetenek ve başarılarına göre yüksek öğretim programlarına hazırlanmalarını,</a:t>
            </a:r>
          </a:p>
          <a:p>
            <a:pPr marL="457200" indent="-457200" algn="l">
              <a:buFont typeface="Arial" pitchFamily="34" charset="0"/>
              <a:buChar char="•"/>
            </a:pPr>
            <a:endParaRPr lang="tr-TR" sz="2200" dirty="0">
              <a:solidFill>
                <a:schemeClr val="tx1"/>
              </a:solidFill>
            </a:endParaRPr>
          </a:p>
          <a:p>
            <a:pPr marL="457200" indent="-457200" algn="l">
              <a:buFont typeface="Arial" pitchFamily="34" charset="0"/>
              <a:buChar char="•"/>
            </a:pPr>
            <a:r>
              <a:rPr lang="tr-TR" sz="2200" dirty="0">
                <a:solidFill>
                  <a:schemeClr val="tx1"/>
                </a:solidFill>
              </a:rPr>
              <a:t>Yabancı dili, dünyadaki bilimsel ve teknolojik gelişmeleri izleyebilecek düzeyde öğrenmelerini sağlamaktır.</a:t>
            </a:r>
          </a:p>
          <a:p>
            <a:pPr marL="457200" indent="-457200" algn="l">
              <a:buFont typeface="Arial" pitchFamily="34" charset="0"/>
              <a:buChar char="•"/>
            </a:pPr>
            <a:endParaRPr lang="tr-TR" sz="2200" dirty="0">
              <a:solidFill>
                <a:schemeClr val="tx1"/>
              </a:solidFill>
            </a:endParaRPr>
          </a:p>
          <a:p>
            <a:pPr marL="457200" indent="-457200" algn="l">
              <a:buFont typeface="Arial" pitchFamily="34" charset="0"/>
              <a:buChar char="•"/>
            </a:pPr>
            <a:r>
              <a:rPr lang="tr-TR" sz="2200" dirty="0">
                <a:solidFill>
                  <a:schemeClr val="tx1"/>
                </a:solidFill>
              </a:rPr>
              <a:t>Öğrenim süreleri 4 yıldır.</a:t>
            </a:r>
          </a:p>
          <a:p>
            <a:pPr marL="457200" indent="-457200" algn="l">
              <a:buFont typeface="Arial" pitchFamily="34" charset="0"/>
              <a:buChar char="•"/>
            </a:pPr>
            <a:endParaRPr lang="tr-TR" sz="2200" dirty="0">
              <a:solidFill>
                <a:schemeClr val="tx1"/>
              </a:solidFill>
            </a:endParaRPr>
          </a:p>
          <a:p>
            <a:pPr marL="457200" indent="-457200" algn="l">
              <a:buFont typeface="Arial" pitchFamily="34" charset="0"/>
              <a:buChar char="•"/>
            </a:pPr>
            <a:r>
              <a:rPr lang="tr-TR" sz="2200" dirty="0">
                <a:solidFill>
                  <a:schemeClr val="tx1"/>
                </a:solidFill>
              </a:rPr>
              <a:t>Bakanlığın belirlediği nitelikli Anadolu Liseleri LGS puanıyla öğrenci alırken, adrese dayalı olarak öğrenci alacak olan Anadolu liseleri mevcuttur.</a:t>
            </a:r>
          </a:p>
          <a:p>
            <a:pPr algn="l"/>
            <a:endParaRPr lang="tr-TR" sz="2200" dirty="0">
              <a:solidFill>
                <a:schemeClr val="tx1"/>
              </a:solidFill>
            </a:endParaRPr>
          </a:p>
          <a:p>
            <a:pPr marL="457200" indent="-457200" algn="l">
              <a:buFont typeface="Arial" pitchFamily="34" charset="0"/>
              <a:buChar char="•"/>
            </a:pPr>
            <a:endParaRPr lang="tr-TR" sz="2200" dirty="0">
              <a:solidFill>
                <a:schemeClr val="tx1"/>
              </a:solidFill>
            </a:endParaRPr>
          </a:p>
        </p:txBody>
      </p:sp>
      <p:pic>
        <p:nvPicPr>
          <p:cNvPr id="15362" name="Picture 2" descr="https://www.takevokullari.com/panel/upload/iRpZCmLjng4hS0TB2AHONU9VuKD6zPYl5_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096" y="1435984"/>
            <a:ext cx="4664116" cy="349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513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endParaRPr kumimoji="0" lang="en-US" dirty="0"/>
          </a:p>
        </p:txBody>
      </p:sp>
      <p:pic>
        <p:nvPicPr>
          <p:cNvPr id="4098" name="Picture 2"/>
          <p:cNvPicPr>
            <a:picLocks noChangeAspect="1" noChangeArrowheads="1"/>
          </p:cNvPicPr>
          <p:nvPr/>
        </p:nvPicPr>
        <p:blipFill>
          <a:blip r:embed="rId2"/>
          <a:srcRect/>
          <a:stretch>
            <a:fillRect/>
          </a:stretch>
        </p:blipFill>
        <p:spPr bwMode="auto">
          <a:xfrm>
            <a:off x="812800" y="2927350"/>
            <a:ext cx="10566400" cy="10033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43472" y="2492896"/>
            <a:ext cx="3002814" cy="1891440"/>
            <a:chOff x="1591778" y="2603321"/>
            <a:chExt cx="3002814" cy="1891440"/>
          </a:xfrm>
        </p:grpSpPr>
        <p:sp>
          <p:nvSpPr>
            <p:cNvPr id="4" name="Freeform 3"/>
            <p:cNvSpPr/>
            <p:nvPr/>
          </p:nvSpPr>
          <p:spPr>
            <a:xfrm>
              <a:off x="2132729" y="2603321"/>
              <a:ext cx="2461863" cy="189144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accent3">
                <a:alpha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89999" numCol="1" spcCol="1270" anchor="ctr" anchorCtr="0">
              <a:noAutofit/>
            </a:bodyPr>
            <a:lstStyle/>
            <a:p>
              <a:pPr marL="228600" lvl="1" indent="-228600" algn="l" defTabSz="1066800">
                <a:lnSpc>
                  <a:spcPct val="90000"/>
                </a:lnSpc>
                <a:spcBef>
                  <a:spcPct val="0"/>
                </a:spcBef>
                <a:spcAft>
                  <a:spcPct val="15000"/>
                </a:spcAft>
                <a:buChar char="••"/>
              </a:pPr>
              <a:endParaRPr lang="en-US" sz="2400" kern="1200"/>
            </a:p>
            <a:p>
              <a:pPr marL="228600" lvl="1" indent="-228600" algn="l" defTabSz="1066800">
                <a:lnSpc>
                  <a:spcPct val="90000"/>
                </a:lnSpc>
                <a:spcBef>
                  <a:spcPct val="0"/>
                </a:spcBef>
                <a:spcAft>
                  <a:spcPct val="15000"/>
                </a:spcAft>
                <a:buChar char="••"/>
              </a:pPr>
              <a:endParaRPr lang="en-US" sz="2400" kern="1200"/>
            </a:p>
          </p:txBody>
        </p:sp>
        <p:sp>
          <p:nvSpPr>
            <p:cNvPr id="5" name="Freeform 4"/>
            <p:cNvSpPr/>
            <p:nvPr/>
          </p:nvSpPr>
          <p:spPr>
            <a:xfrm>
              <a:off x="1591778" y="3008089"/>
              <a:ext cx="1081904" cy="1081904"/>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3">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r>
                <a:rPr lang="tr-TR" sz="3200" b="1" kern="1200" dirty="0">
                  <a:solidFill>
                    <a:schemeClr val="bg1"/>
                  </a:solidFill>
                </a:rPr>
                <a:t>1</a:t>
              </a:r>
              <a:endParaRPr lang="en-US" sz="3200" b="1" kern="1200" dirty="0">
                <a:solidFill>
                  <a:schemeClr val="bg1"/>
                </a:solidFill>
              </a:endParaRPr>
            </a:p>
          </p:txBody>
        </p:sp>
        <p:sp>
          <p:nvSpPr>
            <p:cNvPr id="7" name="Rectangle 6"/>
            <p:cNvSpPr/>
            <p:nvPr/>
          </p:nvSpPr>
          <p:spPr>
            <a:xfrm>
              <a:off x="2603741" y="3284101"/>
              <a:ext cx="1678729" cy="535531"/>
            </a:xfrm>
            <a:prstGeom prst="rect">
              <a:avLst/>
            </a:prstGeom>
          </p:spPr>
          <p:txBody>
            <a:bodyPr wrap="none">
              <a:spAutoFit/>
            </a:bodyPr>
            <a:lstStyle/>
            <a:p>
              <a:pPr>
                <a:lnSpc>
                  <a:spcPct val="120000"/>
                </a:lnSpc>
              </a:pPr>
              <a:r>
                <a:rPr lang="tr-TR" sz="2400" b="1" dirty="0">
                  <a:solidFill>
                    <a:schemeClr val="bg1"/>
                  </a:solidFill>
                  <a:latin typeface="+mj-lt"/>
                  <a:ea typeface="Roboto Light" panose="02000000000000000000" pitchFamily="2" charset="0"/>
                  <a:cs typeface="Oswald Regular"/>
                </a:rPr>
                <a:t>-Fen liseleri</a:t>
              </a:r>
              <a:endParaRPr lang="en-US" sz="2400" b="1" dirty="0">
                <a:solidFill>
                  <a:schemeClr val="bg1"/>
                </a:solidFill>
                <a:latin typeface="+mj-lt"/>
                <a:ea typeface="Roboto Light" panose="02000000000000000000" pitchFamily="2" charset="0"/>
                <a:cs typeface="Oswald Regular"/>
              </a:endParaRPr>
            </a:p>
          </p:txBody>
        </p:sp>
        <p:sp>
          <p:nvSpPr>
            <p:cNvPr id="8" name="Rectangle 7"/>
            <p:cNvSpPr/>
            <p:nvPr/>
          </p:nvSpPr>
          <p:spPr>
            <a:xfrm>
              <a:off x="2673680" y="3373595"/>
              <a:ext cx="1557835" cy="307777"/>
            </a:xfrm>
            <a:prstGeom prst="rect">
              <a:avLst/>
            </a:prstGeom>
          </p:spPr>
          <p:txBody>
            <a:bodyPr wrap="square">
              <a:spAutoFit/>
            </a:bodyPr>
            <a:lstStyle/>
            <a:p>
              <a:endParaRPr lang="en-US" sz="1400" dirty="0">
                <a:solidFill>
                  <a:schemeClr val="tx1">
                    <a:lumMod val="65000"/>
                    <a:lumOff val="35000"/>
                  </a:schemeClr>
                </a:solidFill>
              </a:endParaRPr>
            </a:p>
          </p:txBody>
        </p:sp>
      </p:grpSp>
      <p:sp>
        <p:nvSpPr>
          <p:cNvPr id="21" name="Title 1"/>
          <p:cNvSpPr>
            <a:spLocks noGrp="1"/>
          </p:cNvSpPr>
          <p:nvPr>
            <p:ph type="title"/>
          </p:nvPr>
        </p:nvSpPr>
        <p:spPr>
          <a:xfrm>
            <a:off x="0" y="476672"/>
            <a:ext cx="12192000" cy="792088"/>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SINAVLA ÖĞRENCİ ALAN LİSELER HANGİLERİ?</a:t>
            </a:r>
            <a:endParaRPr lang="en-US"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4" name="Grup 23"/>
          <p:cNvGrpSpPr/>
          <p:nvPr/>
        </p:nvGrpSpPr>
        <p:grpSpPr>
          <a:xfrm>
            <a:off x="4438032" y="2492896"/>
            <a:ext cx="3060096" cy="1891440"/>
            <a:chOff x="4438032" y="2492896"/>
            <a:chExt cx="3060096" cy="1891440"/>
          </a:xfrm>
        </p:grpSpPr>
        <p:grpSp>
          <p:nvGrpSpPr>
            <p:cNvPr id="23" name="Grup 22"/>
            <p:cNvGrpSpPr/>
            <p:nvPr/>
          </p:nvGrpSpPr>
          <p:grpSpPr>
            <a:xfrm>
              <a:off x="4438032" y="2492896"/>
              <a:ext cx="3060096" cy="1891440"/>
              <a:chOff x="4438032" y="2492896"/>
              <a:chExt cx="3060096" cy="1891440"/>
            </a:xfrm>
          </p:grpSpPr>
          <p:sp>
            <p:nvSpPr>
              <p:cNvPr id="10" name="Freeform 9"/>
              <p:cNvSpPr/>
              <p:nvPr/>
            </p:nvSpPr>
            <p:spPr>
              <a:xfrm>
                <a:off x="5036265" y="2492896"/>
                <a:ext cx="2461863" cy="189144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accent2">
                  <a:alpha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89999"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p:txBody>
          </p:sp>
          <p:sp>
            <p:nvSpPr>
              <p:cNvPr id="11" name="Freeform 10"/>
              <p:cNvSpPr/>
              <p:nvPr/>
            </p:nvSpPr>
            <p:spPr>
              <a:xfrm>
                <a:off x="4438032" y="2897664"/>
                <a:ext cx="1081904" cy="1081904"/>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sz="2400" kern="1200"/>
              </a:p>
            </p:txBody>
          </p:sp>
          <p:sp>
            <p:nvSpPr>
              <p:cNvPr id="13" name="Rectangle 12"/>
              <p:cNvSpPr/>
              <p:nvPr/>
            </p:nvSpPr>
            <p:spPr>
              <a:xfrm>
                <a:off x="5483675" y="3057301"/>
                <a:ext cx="1868012" cy="830997"/>
              </a:xfrm>
              <a:prstGeom prst="rect">
                <a:avLst/>
              </a:prstGeom>
            </p:spPr>
            <p:txBody>
              <a:bodyPr wrap="none">
                <a:spAutoFit/>
              </a:bodyPr>
              <a:lstStyle/>
              <a:p>
                <a:pPr>
                  <a:lnSpc>
                    <a:spcPct val="120000"/>
                  </a:lnSpc>
                </a:pPr>
                <a:r>
                  <a:rPr lang="tr-TR" sz="2000" b="1" dirty="0">
                    <a:solidFill>
                      <a:schemeClr val="bg1"/>
                    </a:solidFill>
                    <a:latin typeface="+mj-lt"/>
                    <a:ea typeface="Roboto Light" panose="02000000000000000000" pitchFamily="2" charset="0"/>
                    <a:cs typeface="Oswald Regular"/>
                  </a:rPr>
                  <a:t>-Sosyal Bilimler </a:t>
                </a:r>
              </a:p>
              <a:p>
                <a:pPr>
                  <a:lnSpc>
                    <a:spcPct val="120000"/>
                  </a:lnSpc>
                </a:pPr>
                <a:r>
                  <a:rPr lang="tr-TR" sz="2000" b="1" dirty="0">
                    <a:solidFill>
                      <a:schemeClr val="bg1"/>
                    </a:solidFill>
                    <a:latin typeface="+mj-lt"/>
                    <a:ea typeface="Roboto Light" panose="02000000000000000000" pitchFamily="2" charset="0"/>
                    <a:cs typeface="Oswald Regular"/>
                  </a:rPr>
                  <a:t>Liseleri</a:t>
                </a:r>
                <a:endParaRPr lang="en-US" sz="2000" b="1" dirty="0">
                  <a:solidFill>
                    <a:schemeClr val="bg1"/>
                  </a:solidFill>
                  <a:latin typeface="+mj-lt"/>
                  <a:ea typeface="Roboto Light" panose="02000000000000000000" pitchFamily="2" charset="0"/>
                  <a:cs typeface="Oswald Regular"/>
                </a:endParaRPr>
              </a:p>
            </p:txBody>
          </p:sp>
        </p:grpSp>
        <p:sp>
          <p:nvSpPr>
            <p:cNvPr id="12" name="Dikdörtgen 11"/>
            <p:cNvSpPr/>
            <p:nvPr/>
          </p:nvSpPr>
          <p:spPr>
            <a:xfrm>
              <a:off x="4766840" y="3140968"/>
              <a:ext cx="393056" cy="535531"/>
            </a:xfrm>
            <a:prstGeom prst="rect">
              <a:avLst/>
            </a:prstGeom>
          </p:spPr>
          <p:txBody>
            <a:bodyPr wrap="none">
              <a:spAutoFit/>
            </a:bodyPr>
            <a:lstStyle/>
            <a:p>
              <a:pPr lvl="0" algn="ctr" defTabSz="1066800">
                <a:lnSpc>
                  <a:spcPct val="90000"/>
                </a:lnSpc>
                <a:spcBef>
                  <a:spcPct val="0"/>
                </a:spcBef>
                <a:spcAft>
                  <a:spcPct val="35000"/>
                </a:spcAft>
              </a:pPr>
              <a:r>
                <a:rPr lang="tr-TR" sz="3200" b="1" dirty="0">
                  <a:solidFill>
                    <a:schemeClr val="bg1"/>
                  </a:solidFill>
                </a:rPr>
                <a:t>2</a:t>
              </a:r>
              <a:endParaRPr lang="en-US" sz="3200" b="1" dirty="0">
                <a:solidFill>
                  <a:schemeClr val="bg1"/>
                </a:solidFill>
              </a:endParaRPr>
            </a:p>
          </p:txBody>
        </p:sp>
      </p:grpSp>
      <p:grpSp>
        <p:nvGrpSpPr>
          <p:cNvPr id="26" name="Grup 25"/>
          <p:cNvGrpSpPr/>
          <p:nvPr/>
        </p:nvGrpSpPr>
        <p:grpSpPr>
          <a:xfrm>
            <a:off x="7524762" y="2492896"/>
            <a:ext cx="3122458" cy="1891440"/>
            <a:chOff x="7524762" y="2492896"/>
            <a:chExt cx="3122458" cy="1891440"/>
          </a:xfrm>
        </p:grpSpPr>
        <p:grpSp>
          <p:nvGrpSpPr>
            <p:cNvPr id="15" name="Group 14"/>
            <p:cNvGrpSpPr/>
            <p:nvPr/>
          </p:nvGrpSpPr>
          <p:grpSpPr>
            <a:xfrm>
              <a:off x="7524762" y="2492896"/>
              <a:ext cx="3122458" cy="1891440"/>
              <a:chOff x="7773068" y="2603321"/>
              <a:chExt cx="3122458" cy="1891440"/>
            </a:xfrm>
          </p:grpSpPr>
          <p:sp>
            <p:nvSpPr>
              <p:cNvPr id="16" name="Freeform 15"/>
              <p:cNvSpPr/>
              <p:nvPr/>
            </p:nvSpPr>
            <p:spPr>
              <a:xfrm>
                <a:off x="8433663" y="2603321"/>
                <a:ext cx="2461863" cy="189144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accent4">
                  <a:alpha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89999" numCol="1" spcCol="1270" anchor="ctr" anchorCtr="0">
                <a:noAutofit/>
              </a:bodyPr>
              <a:lstStyle/>
              <a:p>
                <a:pPr marL="228600" lvl="1" indent="-228600" algn="l" defTabSz="1066800">
                  <a:lnSpc>
                    <a:spcPct val="90000"/>
                  </a:lnSpc>
                  <a:spcBef>
                    <a:spcPct val="0"/>
                  </a:spcBef>
                  <a:spcAft>
                    <a:spcPct val="15000"/>
                  </a:spcAft>
                  <a:buChar char="••"/>
                </a:pPr>
                <a:endParaRPr lang="en-US" sz="2400" kern="1200"/>
              </a:p>
              <a:p>
                <a:pPr marL="228600" lvl="1" indent="-228600" algn="l" defTabSz="1066800">
                  <a:lnSpc>
                    <a:spcPct val="90000"/>
                  </a:lnSpc>
                  <a:spcBef>
                    <a:spcPct val="0"/>
                  </a:spcBef>
                  <a:spcAft>
                    <a:spcPct val="15000"/>
                  </a:spcAft>
                  <a:buChar char="••"/>
                </a:pPr>
                <a:endParaRPr lang="en-US" sz="2400" kern="1200"/>
              </a:p>
            </p:txBody>
          </p:sp>
          <p:sp>
            <p:nvSpPr>
              <p:cNvPr id="17" name="Freeform 16"/>
              <p:cNvSpPr/>
              <p:nvPr/>
            </p:nvSpPr>
            <p:spPr>
              <a:xfrm>
                <a:off x="7892712" y="3008089"/>
                <a:ext cx="1081904" cy="1081904"/>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4">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sz="2400" kern="1200"/>
              </a:p>
            </p:txBody>
          </p:sp>
          <p:sp>
            <p:nvSpPr>
              <p:cNvPr id="19" name="Rectangle 18"/>
              <p:cNvSpPr/>
              <p:nvPr/>
            </p:nvSpPr>
            <p:spPr>
              <a:xfrm>
                <a:off x="7773068" y="2967921"/>
                <a:ext cx="2500328" cy="1200329"/>
              </a:xfrm>
              <a:prstGeom prst="rect">
                <a:avLst/>
              </a:prstGeom>
            </p:spPr>
            <p:txBody>
              <a:bodyPr wrap="square">
                <a:spAutoFit/>
              </a:bodyPr>
              <a:lstStyle/>
              <a:p>
                <a:pPr algn="r">
                  <a:lnSpc>
                    <a:spcPct val="120000"/>
                  </a:lnSpc>
                </a:pPr>
                <a:r>
                  <a:rPr lang="tr-TR" sz="2000" b="1" dirty="0">
                    <a:solidFill>
                      <a:schemeClr val="bg1"/>
                    </a:solidFill>
                    <a:latin typeface="+mj-lt"/>
                    <a:ea typeface="Roboto Light" panose="02000000000000000000" pitchFamily="2" charset="0"/>
                    <a:cs typeface="Oswald Regular"/>
                  </a:rPr>
                  <a:t>-Proje Okullar</a:t>
                </a:r>
              </a:p>
              <a:p>
                <a:pPr algn="r">
                  <a:lnSpc>
                    <a:spcPct val="120000"/>
                  </a:lnSpc>
                </a:pPr>
                <a:r>
                  <a:rPr lang="tr-TR" sz="2000" b="1" dirty="0">
                    <a:solidFill>
                      <a:schemeClr val="bg1"/>
                    </a:solidFill>
                    <a:latin typeface="+mj-lt"/>
                    <a:ea typeface="Roboto Light" panose="02000000000000000000" pitchFamily="2" charset="0"/>
                    <a:cs typeface="Oswald Regular"/>
                  </a:rPr>
                  <a:t>-Nitelikli </a:t>
                </a:r>
              </a:p>
              <a:p>
                <a:pPr algn="r">
                  <a:lnSpc>
                    <a:spcPct val="120000"/>
                  </a:lnSpc>
                </a:pPr>
                <a:r>
                  <a:rPr lang="tr-TR" sz="2000" b="1" dirty="0">
                    <a:solidFill>
                      <a:schemeClr val="bg1"/>
                    </a:solidFill>
                    <a:latin typeface="+mj-lt"/>
                    <a:ea typeface="Roboto Light" panose="02000000000000000000" pitchFamily="2" charset="0"/>
                    <a:cs typeface="Oswald Regular"/>
                  </a:rPr>
                  <a:t>Anadolu Liseleri</a:t>
                </a:r>
                <a:endParaRPr lang="en-US" sz="2000" b="1" dirty="0">
                  <a:solidFill>
                    <a:schemeClr val="bg1"/>
                  </a:solidFill>
                  <a:latin typeface="+mj-lt"/>
                  <a:ea typeface="Roboto Light" panose="02000000000000000000" pitchFamily="2" charset="0"/>
                  <a:cs typeface="Oswald Regular"/>
                </a:endParaRPr>
              </a:p>
            </p:txBody>
          </p:sp>
        </p:grpSp>
        <p:sp>
          <p:nvSpPr>
            <p:cNvPr id="22" name="Dikdörtgen 21"/>
            <p:cNvSpPr/>
            <p:nvPr/>
          </p:nvSpPr>
          <p:spPr>
            <a:xfrm>
              <a:off x="7988829" y="3212976"/>
              <a:ext cx="393057" cy="535531"/>
            </a:xfrm>
            <a:prstGeom prst="rect">
              <a:avLst/>
            </a:prstGeom>
          </p:spPr>
          <p:txBody>
            <a:bodyPr wrap="none">
              <a:spAutoFit/>
            </a:bodyPr>
            <a:lstStyle/>
            <a:p>
              <a:pPr lvl="0" algn="ctr" defTabSz="1066800">
                <a:lnSpc>
                  <a:spcPct val="90000"/>
                </a:lnSpc>
                <a:spcBef>
                  <a:spcPct val="0"/>
                </a:spcBef>
                <a:spcAft>
                  <a:spcPct val="35000"/>
                </a:spcAft>
              </a:pPr>
              <a:r>
                <a:rPr lang="tr-TR" sz="3200" b="1" dirty="0">
                  <a:solidFill>
                    <a:schemeClr val="bg1"/>
                  </a:solidFill>
                </a:rPr>
                <a:t>3</a:t>
              </a:r>
              <a:endParaRPr lang="en-US" sz="3200" b="1" dirty="0">
                <a:solidFill>
                  <a:schemeClr val="bg1"/>
                </a:solidFill>
              </a:endParaRPr>
            </a:p>
          </p:txBody>
        </p:sp>
      </p:grpSp>
    </p:spTree>
    <p:extLst>
      <p:ext uri="{BB962C8B-B14F-4D97-AF65-F5344CB8AC3E}">
        <p14:creationId xmlns:p14="http://schemas.microsoft.com/office/powerpoint/2010/main" val="2960242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p:tgtEl>
                                          <p:spTgt spid="24"/>
                                        </p:tgtEl>
                                        <p:attrNameLst>
                                          <p:attrName>ppt_x</p:attrName>
                                        </p:attrNameLst>
                                      </p:cBhvr>
                                      <p:tavLst>
                                        <p:tav tm="0">
                                          <p:val>
                                            <p:strVal val="#ppt_x-#ppt_w*1.125000"/>
                                          </p:val>
                                        </p:tav>
                                        <p:tav tm="100000">
                                          <p:val>
                                            <p:strVal val="#ppt_x"/>
                                          </p:val>
                                        </p:tav>
                                      </p:tavLst>
                                    </p:anim>
                                    <p:animEffect transition="in" filter="wipe(right)">
                                      <p:cBhvr>
                                        <p:cTn id="13" dur="500"/>
                                        <p:tgtEl>
                                          <p:spTgt spid="24"/>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p:tgtEl>
                                          <p:spTgt spid="26"/>
                                        </p:tgtEl>
                                        <p:attrNameLst>
                                          <p:attrName>ppt_x</p:attrName>
                                        </p:attrNameLst>
                                      </p:cBhvr>
                                      <p:tavLst>
                                        <p:tav tm="0">
                                          <p:val>
                                            <p:strVal val="#ppt_x-#ppt_w*1.125000"/>
                                          </p:val>
                                        </p:tav>
                                        <p:tav tm="100000">
                                          <p:val>
                                            <p:strVal val="#ppt_x"/>
                                          </p:val>
                                        </p:tav>
                                      </p:tavLst>
                                    </p:anim>
                                    <p:animEffect transition="in" filter="wipe(right)">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738150" y="428604"/>
            <a:ext cx="6143668" cy="6093976"/>
          </a:xfrm>
          <a:prstGeom prst="rect">
            <a:avLst/>
          </a:prstGeom>
        </p:spPr>
        <p:txBody>
          <a:bodyPr wrap="square">
            <a:spAutoFit/>
          </a:bodyPr>
          <a:lstStyle/>
          <a:p>
            <a:endParaRPr lang="tr-TR" sz="2600" dirty="0"/>
          </a:p>
          <a:p>
            <a:pPr>
              <a:buFont typeface="Arial" pitchFamily="34" charset="0"/>
              <a:buChar char="•"/>
            </a:pPr>
            <a:r>
              <a:rPr lang="tr-TR" sz="2600" dirty="0"/>
              <a:t>Okulun amaçları; Sosyal Bilimler ve Edebiyat alanında ihtiyaç duyulan nitelikli bilim adamlarını yetiştirmek, zekâ düzeyleri ile edebiyat ve sosyal bilimler alanlarındaki ilgi ve yetenekleri üst düzeyde olan öğrencileri bu alanda yüksek öğretime hazırlamak yer almaktadır.</a:t>
            </a:r>
          </a:p>
          <a:p>
            <a:pPr>
              <a:buFont typeface="Arial" pitchFamily="34" charset="0"/>
              <a:buChar char="•"/>
            </a:pPr>
            <a:endParaRPr lang="tr-TR" sz="2600" dirty="0"/>
          </a:p>
          <a:p>
            <a:endParaRPr lang="tr-TR" sz="2600" dirty="0"/>
          </a:p>
          <a:p>
            <a:pPr>
              <a:buFont typeface="Arial" pitchFamily="34" charset="0"/>
              <a:buChar char="•"/>
            </a:pPr>
            <a:r>
              <a:rPr lang="tr-TR" sz="2600" dirty="0"/>
              <a:t>Ayrıca amaçlarından birisi de siyaset ve bürokrasiye kültürlü; devleti ve demokrasiyi iyi tanıyan, ona işlerlik kazandıracak elemanları yetiştirmektir.</a:t>
            </a:r>
          </a:p>
          <a:p>
            <a:endParaRPr lang="tr-TR" sz="2600" dirty="0"/>
          </a:p>
        </p:txBody>
      </p:sp>
      <p:pic>
        <p:nvPicPr>
          <p:cNvPr id="5122" name="Picture 2"/>
          <p:cNvPicPr>
            <a:picLocks noChangeAspect="1" noChangeArrowheads="1"/>
          </p:cNvPicPr>
          <p:nvPr/>
        </p:nvPicPr>
        <p:blipFill>
          <a:blip r:embed="rId2"/>
          <a:srcRect/>
          <a:stretch>
            <a:fillRect/>
          </a:stretch>
        </p:blipFill>
        <p:spPr bwMode="auto">
          <a:xfrm>
            <a:off x="7881950" y="214290"/>
            <a:ext cx="4125038" cy="309214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7881950" y="3500438"/>
            <a:ext cx="4133654" cy="2995604"/>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66712" y="1142984"/>
            <a:ext cx="6000792" cy="4093428"/>
          </a:xfrm>
          <a:prstGeom prst="rect">
            <a:avLst/>
          </a:prstGeom>
        </p:spPr>
        <p:txBody>
          <a:bodyPr wrap="square">
            <a:spAutoFit/>
          </a:bodyPr>
          <a:lstStyle/>
          <a:p>
            <a:endParaRPr lang="tr-TR" sz="2600" dirty="0"/>
          </a:p>
          <a:p>
            <a:pPr>
              <a:buFont typeface="Arial" pitchFamily="34" charset="0"/>
              <a:buChar char="•"/>
            </a:pPr>
            <a:r>
              <a:rPr lang="tr-TR" sz="2600" dirty="0"/>
              <a:t>Bir sınıftaki öğrenci sayısı ile 24’ü geçemez.</a:t>
            </a:r>
          </a:p>
          <a:p>
            <a:endParaRPr lang="tr-TR" sz="2600" dirty="0"/>
          </a:p>
          <a:p>
            <a:pPr>
              <a:buFont typeface="Arial" pitchFamily="34" charset="0"/>
              <a:buChar char="•"/>
            </a:pPr>
            <a:r>
              <a:rPr lang="tr-TR" sz="2600" dirty="0"/>
              <a:t>Bu okullarda öğretim süresi 1 yılı hazırlık </a:t>
            </a:r>
          </a:p>
          <a:p>
            <a:r>
              <a:rPr lang="tr-TR" sz="2600" dirty="0"/>
              <a:t>olmak üzere 5 yıldır. </a:t>
            </a:r>
          </a:p>
          <a:p>
            <a:endParaRPr lang="tr-TR" sz="2600" dirty="0"/>
          </a:p>
          <a:p>
            <a:pPr>
              <a:buFont typeface="Arial" pitchFamily="34" charset="0"/>
              <a:buChar char="•"/>
            </a:pPr>
            <a:r>
              <a:rPr lang="tr-TR" sz="2600" dirty="0"/>
              <a:t>Sosyal Bilimler Liseleri üniversite yerleştirme sınavları konusunda istatistikleri oldukça yüksektir.</a:t>
            </a:r>
          </a:p>
        </p:txBody>
      </p:sp>
      <p:pic>
        <p:nvPicPr>
          <p:cNvPr id="36866" name="Picture 2" descr="erzurum sosyal bilimler liseleri ile ilgili görsel sonucu"/>
          <p:cNvPicPr>
            <a:picLocks noChangeAspect="1" noChangeArrowheads="1"/>
          </p:cNvPicPr>
          <p:nvPr/>
        </p:nvPicPr>
        <p:blipFill>
          <a:blip r:embed="rId2"/>
          <a:srcRect/>
          <a:stretch>
            <a:fillRect/>
          </a:stretch>
        </p:blipFill>
        <p:spPr bwMode="auto">
          <a:xfrm>
            <a:off x="6738942" y="785794"/>
            <a:ext cx="5220924" cy="450059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1283" y="2348880"/>
            <a:ext cx="11998700" cy="1938992"/>
          </a:xfrm>
          <a:prstGeom prst="rect">
            <a:avLst/>
          </a:prstGeom>
          <a:solidFill>
            <a:schemeClr val="tx1"/>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6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 ANADOLU LİSELERİ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3392" y="2420888"/>
            <a:ext cx="10972800" cy="1143000"/>
          </a:xfrm>
          <a:solidFill>
            <a:schemeClr val="tx1"/>
          </a:solid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SAĞLIK MESLEK LİSELERİ</a:t>
            </a:r>
          </a:p>
        </p:txBody>
      </p:sp>
      <p:sp>
        <p:nvSpPr>
          <p:cNvPr id="3" name="Altbilgi Yer Tutucusu 2"/>
          <p:cNvSpPr>
            <a:spLocks noGrp="1"/>
          </p:cNvSpPr>
          <p:nvPr>
            <p:ph type="ftr" sz="quarter" idx="11"/>
          </p:nvPr>
        </p:nvSpPr>
        <p:spPr/>
        <p:txBody>
          <a:bodyPr/>
          <a:lstStyle/>
          <a:p>
            <a:endParaRPr kumimoji="0" lang="en-US" dirty="0"/>
          </a:p>
        </p:txBody>
      </p:sp>
    </p:spTree>
    <p:extLst>
      <p:ext uri="{BB962C8B-B14F-4D97-AF65-F5344CB8AC3E}">
        <p14:creationId xmlns:p14="http://schemas.microsoft.com/office/powerpoint/2010/main" val="2359134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309654" y="714356"/>
            <a:ext cx="8143932" cy="707886"/>
          </a:xfrm>
          <a:prstGeom prst="rect">
            <a:avLst/>
          </a:prstGeom>
        </p:spPr>
        <p:txBody>
          <a:bodyPr wrap="square">
            <a:spAutoFit/>
          </a:bodyPr>
          <a:lstStyle/>
          <a:p>
            <a:pPr algn="ctr"/>
            <a:r>
              <a:rPr lang="tr-TR" sz="4000" dirty="0">
                <a:solidFill>
                  <a:srgbClr val="7030A0"/>
                </a:solidFill>
              </a:rPr>
              <a:t>MESLEK ALANLARININ TANITIMI</a:t>
            </a:r>
            <a:endParaRPr lang="tr-TR" sz="4000" dirty="0"/>
          </a:p>
        </p:txBody>
      </p:sp>
      <p:sp>
        <p:nvSpPr>
          <p:cNvPr id="5" name="4 Dikdörtgen"/>
          <p:cNvSpPr/>
          <p:nvPr/>
        </p:nvSpPr>
        <p:spPr>
          <a:xfrm>
            <a:off x="738150" y="1643050"/>
            <a:ext cx="10572824" cy="3908762"/>
          </a:xfrm>
          <a:prstGeom prst="rect">
            <a:avLst/>
          </a:prstGeom>
        </p:spPr>
        <p:txBody>
          <a:bodyPr wrap="square">
            <a:spAutoFit/>
          </a:bodyPr>
          <a:lstStyle/>
          <a:p>
            <a:r>
              <a:rPr lang="tr-TR" sz="3600" b="1" i="1" u="sng" dirty="0">
                <a:solidFill>
                  <a:srgbClr val="7030A0"/>
                </a:solidFill>
              </a:rPr>
              <a:t>HEMŞİRE YARDIMCILIĞI: </a:t>
            </a:r>
          </a:p>
          <a:p>
            <a:r>
              <a:rPr lang="tr-TR" sz="3600" b="1" i="1" dirty="0">
                <a:solidFill>
                  <a:srgbClr val="7030A0"/>
                </a:solidFill>
              </a:rPr>
              <a:t>	</a:t>
            </a:r>
          </a:p>
          <a:p>
            <a:r>
              <a:rPr lang="tr-TR" sz="3600" b="1" i="1" dirty="0">
                <a:solidFill>
                  <a:srgbClr val="7030A0"/>
                </a:solidFill>
              </a:rPr>
              <a:t>	</a:t>
            </a:r>
            <a:r>
              <a:rPr lang="tr-TR" sz="2800" dirty="0">
                <a:solidFill>
                  <a:srgbClr val="7030A0"/>
                </a:solidFill>
              </a:rPr>
              <a:t>S</a:t>
            </a:r>
            <a:r>
              <a:rPr lang="tr-TR" sz="2800" dirty="0"/>
              <a:t>ağlık meslek liselerinin </a:t>
            </a:r>
            <a:r>
              <a:rPr lang="tr-TR" sz="2800" dirty="0">
                <a:hlinkClick r:id="rId2"/>
              </a:rPr>
              <a:t>hemşire</a:t>
            </a:r>
            <a:r>
              <a:rPr lang="tr-TR" sz="2800" dirty="0"/>
              <a:t> yardımcılığı programından mezun olup </a:t>
            </a:r>
            <a:r>
              <a:rPr lang="tr-TR" sz="2800" dirty="0">
                <a:hlinkClick r:id="rId2"/>
              </a:rPr>
              <a:t>hemşire</a:t>
            </a:r>
            <a:r>
              <a:rPr lang="tr-TR" sz="2800" dirty="0"/>
              <a:t>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endParaRPr kumimoji="0" lang="en-US" dirty="0"/>
          </a:p>
        </p:txBody>
      </p:sp>
      <p:sp>
        <p:nvSpPr>
          <p:cNvPr id="5" name="4 Dikdörtgen"/>
          <p:cNvSpPr/>
          <p:nvPr/>
        </p:nvSpPr>
        <p:spPr>
          <a:xfrm>
            <a:off x="738150" y="1285860"/>
            <a:ext cx="9572692" cy="3939540"/>
          </a:xfrm>
          <a:prstGeom prst="rect">
            <a:avLst/>
          </a:prstGeom>
        </p:spPr>
        <p:txBody>
          <a:bodyPr wrap="square">
            <a:spAutoFit/>
          </a:bodyPr>
          <a:lstStyle/>
          <a:p>
            <a:r>
              <a:rPr lang="tr-TR" sz="4000" dirty="0">
                <a:solidFill>
                  <a:srgbClr val="7030A0"/>
                </a:solidFill>
              </a:rPr>
              <a:t>SAĞLIK BAKIM TEKNİSYENİ: </a:t>
            </a:r>
          </a:p>
          <a:p>
            <a:endParaRPr lang="tr-TR" sz="4000" dirty="0">
              <a:solidFill>
                <a:srgbClr val="7030A0"/>
              </a:solidFill>
            </a:endParaRPr>
          </a:p>
          <a:p>
            <a:r>
              <a:rPr lang="tr-TR" sz="4000" dirty="0">
                <a:solidFill>
                  <a:srgbClr val="7030A0"/>
                </a:solidFill>
              </a:rPr>
              <a:t>	</a:t>
            </a:r>
            <a:r>
              <a:rPr lang="tr-TR" sz="4000" dirty="0">
                <a:solidFill>
                  <a:schemeClr val="tx1">
                    <a:lumMod val="95000"/>
                    <a:lumOff val="5000"/>
                  </a:schemeClr>
                </a:solidFill>
              </a:rPr>
              <a:t>S</a:t>
            </a:r>
            <a:r>
              <a:rPr lang="tr-TR" sz="2600" dirty="0"/>
              <a:t>ağlık meslek liselerinin sağlık bakım teknisyenliği programından mezun olup en az tekniker düzeyindeki sağlık meslek mensuplarının nezaretinde yardımcı olarak çalışan, ayrıca hastaların günlük yaşam aktivitelerinin yerine getirilmesi, beslenme programının uygulanması, kişisel bakım ve temizliği ile sağlık hizmetlerine ulaşımında yardımcı olan ve refakat eden sağlık meslek mensubudur.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endParaRPr kumimoji="0" lang="en-US" dirty="0"/>
          </a:p>
        </p:txBody>
      </p:sp>
      <p:sp>
        <p:nvSpPr>
          <p:cNvPr id="5" name="4 Dikdörtgen"/>
          <p:cNvSpPr/>
          <p:nvPr/>
        </p:nvSpPr>
        <p:spPr>
          <a:xfrm>
            <a:off x="1809720" y="571480"/>
            <a:ext cx="7362400" cy="707886"/>
          </a:xfrm>
          <a:prstGeom prst="rect">
            <a:avLst/>
          </a:prstGeom>
        </p:spPr>
        <p:txBody>
          <a:bodyPr wrap="none">
            <a:spAutoFit/>
          </a:bodyPr>
          <a:lstStyle/>
          <a:p>
            <a:r>
              <a:rPr lang="tr-TR" sz="4000" dirty="0">
                <a:solidFill>
                  <a:srgbClr val="7030A0"/>
                </a:solidFill>
              </a:rPr>
              <a:t>ÖĞRENCİLERE YÖNELİK İMKANLAR</a:t>
            </a:r>
            <a:endParaRPr lang="tr-TR" sz="4000" dirty="0"/>
          </a:p>
        </p:txBody>
      </p:sp>
      <p:sp>
        <p:nvSpPr>
          <p:cNvPr id="6" name="5 Dikdörtgen"/>
          <p:cNvSpPr/>
          <p:nvPr/>
        </p:nvSpPr>
        <p:spPr>
          <a:xfrm>
            <a:off x="738150" y="1714488"/>
            <a:ext cx="10429948" cy="3293209"/>
          </a:xfrm>
          <a:prstGeom prst="rect">
            <a:avLst/>
          </a:prstGeom>
        </p:spPr>
        <p:txBody>
          <a:bodyPr wrap="square">
            <a:spAutoFit/>
          </a:bodyPr>
          <a:lstStyle/>
          <a:p>
            <a:pPr>
              <a:buFont typeface="Wingdings" pitchFamily="2" charset="2"/>
              <a:buChar char="v"/>
            </a:pPr>
            <a:r>
              <a:rPr lang="tr-TR" sz="2600" dirty="0"/>
              <a:t>STAJ İMKANI</a:t>
            </a:r>
          </a:p>
          <a:p>
            <a:pPr>
              <a:buFont typeface="Wingdings" pitchFamily="2" charset="2"/>
              <a:buChar char="v"/>
            </a:pPr>
            <a:r>
              <a:rPr lang="tr-TR" sz="2600" dirty="0"/>
              <a:t>TEORİK VE UYGULAMALI MESLEK EĞİTİMİ</a:t>
            </a:r>
          </a:p>
          <a:p>
            <a:pPr>
              <a:buFont typeface="Wingdings" pitchFamily="2" charset="2"/>
              <a:buChar char="v"/>
            </a:pPr>
            <a:r>
              <a:rPr lang="tr-TR" sz="2600" dirty="0"/>
              <a:t>EK PUAN (15-30 puan aralığında)</a:t>
            </a:r>
          </a:p>
          <a:p>
            <a:endParaRPr lang="tr-TR" sz="2600" dirty="0"/>
          </a:p>
          <a:p>
            <a:endParaRPr lang="tr-TR" sz="2600" dirty="0"/>
          </a:p>
          <a:p>
            <a:r>
              <a:rPr lang="tr-TR" sz="2600" b="1" dirty="0"/>
              <a:t>	*Yukarıda bahsedilen ek puan okuldaki başarı durumuna göre verilir. Ve üniversite tercihlerinde </a:t>
            </a:r>
            <a:r>
              <a:rPr lang="tr-TR" sz="2600" b="1" i="1" dirty="0"/>
              <a:t>2 senelik sağlık bölümleri </a:t>
            </a:r>
            <a:r>
              <a:rPr lang="tr-TR" sz="2600" b="1" dirty="0"/>
              <a:t>seçildiği taktirde verilecektir.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159278691"/>
              </p:ext>
            </p:extLst>
          </p:nvPr>
        </p:nvGraphicFramePr>
        <p:xfrm>
          <a:off x="0" y="357166"/>
          <a:ext cx="12192000" cy="6000793"/>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1978333">
                <a:tc gridSpan="2">
                  <a:txBody>
                    <a:bodyPr/>
                    <a:lstStyle/>
                    <a:p>
                      <a:pPr algn="ctr"/>
                      <a:r>
                        <a:rPr lang="tr-TR" sz="4800" dirty="0"/>
                        <a:t>Anadolu Lisesi/Sağlık Meslek Lisesi</a:t>
                      </a:r>
                    </a:p>
                    <a:p>
                      <a:pPr algn="ctr"/>
                      <a:r>
                        <a:rPr lang="tr-TR" sz="4800" dirty="0"/>
                        <a:t>Karşılaştırması</a:t>
                      </a:r>
                    </a:p>
                  </a:txBody>
                  <a:tcPr/>
                </a:tc>
                <a:tc hMerge="1">
                  <a:txBody>
                    <a:bodyPr/>
                    <a:lstStyle/>
                    <a:p>
                      <a:endParaRPr lang="tr-TR" dirty="0"/>
                    </a:p>
                  </a:txBody>
                  <a:tcPr/>
                </a:tc>
                <a:extLst>
                  <a:ext uri="{0D108BD9-81ED-4DB2-BD59-A6C34878D82A}">
                    <a16:rowId xmlns:a16="http://schemas.microsoft.com/office/drawing/2014/main" val="10000"/>
                  </a:ext>
                </a:extLst>
              </a:tr>
              <a:tr h="11637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dirty="0"/>
                        <a:t>Fizik, kimya,</a:t>
                      </a:r>
                      <a:r>
                        <a:rPr lang="tr-TR" baseline="0" dirty="0"/>
                        <a:t> biyoloji, matematik, dil anlatım, tarih, coğrafya gibi kültür derslerini daha çok görme</a:t>
                      </a:r>
                      <a:r>
                        <a:rPr lang="tr-TR" baseline="0" dirty="0">
                          <a:solidFill>
                            <a:srgbClr val="339933"/>
                          </a:solidFill>
                        </a:rPr>
                        <a:t>***</a:t>
                      </a:r>
                      <a:endParaRPr lang="tr-TR" dirty="0">
                        <a:solidFill>
                          <a:srgbClr val="339933"/>
                        </a:solidFill>
                      </a:endParaRPr>
                    </a:p>
                    <a:p>
                      <a:endParaRPr lang="tr-TR" b="1" u="sng" dirty="0"/>
                    </a:p>
                  </a:txBody>
                  <a:tcPr/>
                </a:tc>
                <a:tc>
                  <a:txBody>
                    <a:bodyPr/>
                    <a:lstStyle/>
                    <a:p>
                      <a:r>
                        <a:rPr lang="tr-TR" baseline="0" dirty="0">
                          <a:solidFill>
                            <a:schemeClr val="dk1"/>
                          </a:solidFill>
                        </a:rPr>
                        <a:t>Ek Puan Avantajı</a:t>
                      </a:r>
                      <a:r>
                        <a:rPr lang="tr-TR" baseline="0" dirty="0">
                          <a:solidFill>
                            <a:srgbClr val="339933"/>
                          </a:solidFill>
                        </a:rPr>
                        <a:t>***</a:t>
                      </a:r>
                      <a:endParaRPr lang="tr-TR" dirty="0">
                        <a:solidFill>
                          <a:srgbClr val="339933"/>
                        </a:solidFill>
                      </a:endParaRPr>
                    </a:p>
                  </a:txBody>
                  <a:tcPr/>
                </a:tc>
                <a:extLst>
                  <a:ext uri="{0D108BD9-81ED-4DB2-BD59-A6C34878D82A}">
                    <a16:rowId xmlns:a16="http://schemas.microsoft.com/office/drawing/2014/main" val="10001"/>
                  </a:ext>
                </a:extLst>
              </a:tr>
              <a:tr h="880402">
                <a:tc>
                  <a:txBody>
                    <a:bodyPr/>
                    <a:lstStyle/>
                    <a:p>
                      <a:endParaRPr lang="tr-TR" dirty="0"/>
                    </a:p>
                  </a:txBody>
                  <a:tcPr/>
                </a:tc>
                <a:tc>
                  <a:txBody>
                    <a:bodyPr/>
                    <a:lstStyle/>
                    <a:p>
                      <a:r>
                        <a:rPr lang="tr-TR" dirty="0"/>
                        <a:t>Staj İmkanı</a:t>
                      </a:r>
                      <a:r>
                        <a:rPr lang="tr-TR" dirty="0">
                          <a:solidFill>
                            <a:srgbClr val="339933"/>
                          </a:solidFill>
                        </a:rPr>
                        <a:t>***</a:t>
                      </a:r>
                    </a:p>
                  </a:txBody>
                  <a:tcPr/>
                </a:tc>
                <a:extLst>
                  <a:ext uri="{0D108BD9-81ED-4DB2-BD59-A6C34878D82A}">
                    <a16:rowId xmlns:a16="http://schemas.microsoft.com/office/drawing/2014/main" val="10002"/>
                  </a:ext>
                </a:extLst>
              </a:tr>
              <a:tr h="814608">
                <a:tc>
                  <a:txBody>
                    <a:bodyPr/>
                    <a:lstStyle/>
                    <a:p>
                      <a:endParaRPr lang="tr-TR" dirty="0"/>
                    </a:p>
                  </a:txBody>
                  <a:tcPr/>
                </a:tc>
                <a:tc>
                  <a:txBody>
                    <a:bodyPr/>
                    <a:lstStyle/>
                    <a:p>
                      <a:r>
                        <a:rPr lang="tr-TR" dirty="0"/>
                        <a:t>Sağlık</a:t>
                      </a:r>
                      <a:r>
                        <a:rPr lang="tr-TR" baseline="0" dirty="0"/>
                        <a:t> Alanlarına Yönelik Teorik Ve Uygulamalı Eğitim</a:t>
                      </a:r>
                      <a:r>
                        <a:rPr lang="tr-TR" baseline="0" dirty="0">
                          <a:solidFill>
                            <a:srgbClr val="339933"/>
                          </a:solidFill>
                        </a:rPr>
                        <a:t>***</a:t>
                      </a:r>
                      <a:endParaRPr lang="tr-TR" dirty="0">
                        <a:solidFill>
                          <a:srgbClr val="339933"/>
                        </a:solidFill>
                      </a:endParaRPr>
                    </a:p>
                  </a:txBody>
                  <a:tcPr/>
                </a:tc>
                <a:extLst>
                  <a:ext uri="{0D108BD9-81ED-4DB2-BD59-A6C34878D82A}">
                    <a16:rowId xmlns:a16="http://schemas.microsoft.com/office/drawing/2014/main" val="10003"/>
                  </a:ext>
                </a:extLst>
              </a:tr>
              <a:tr h="1163725">
                <a:tc>
                  <a:txBody>
                    <a:bodyPr/>
                    <a:lstStyle/>
                    <a:p>
                      <a:endParaRPr lang="tr-T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dirty="0"/>
                        <a:t>Genel</a:t>
                      </a:r>
                      <a:r>
                        <a:rPr lang="tr-TR" baseline="0" dirty="0"/>
                        <a:t> Yetenek ve </a:t>
                      </a:r>
                      <a:r>
                        <a:rPr lang="tr-TR" dirty="0"/>
                        <a:t>Kültür derslerini</a:t>
                      </a:r>
                      <a:r>
                        <a:rPr lang="tr-TR" baseline="0" dirty="0"/>
                        <a:t> daha az görme </a:t>
                      </a:r>
                      <a:r>
                        <a:rPr lang="tr-TR" baseline="0" dirty="0">
                          <a:solidFill>
                            <a:srgbClr val="FF0000"/>
                          </a:solidFill>
                        </a:rPr>
                        <a:t>xxx</a:t>
                      </a:r>
                      <a:endParaRPr lang="tr-TR" dirty="0">
                        <a:solidFill>
                          <a:srgbClr val="FF0000"/>
                        </a:solidFill>
                      </a:endParaRPr>
                    </a:p>
                    <a:p>
                      <a:endParaRPr lang="tr-TR"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p:cNvGraphicFramePr>
          <p:nvPr>
            <p:extLst>
              <p:ext uri="{D42A27DB-BD31-4B8C-83A1-F6EECF244321}">
                <p14:modId xmlns:p14="http://schemas.microsoft.com/office/powerpoint/2010/main" val="750762761"/>
              </p:ext>
            </p:extLst>
          </p:nvPr>
        </p:nvGraphicFramePr>
        <p:xfrm>
          <a:off x="0" y="428604"/>
          <a:ext cx="12192000" cy="3791967"/>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1450276">
                <a:tc gridSpan="2">
                  <a:txBody>
                    <a:bodyPr/>
                    <a:lstStyle/>
                    <a:p>
                      <a:pPr algn="ctr"/>
                      <a:r>
                        <a:rPr lang="tr-TR" sz="4800" dirty="0"/>
                        <a:t>ESKİ SİSTEM/ YENİ SİSTEM</a:t>
                      </a:r>
                    </a:p>
                  </a:txBody>
                  <a:tcPr/>
                </a:tc>
                <a:tc hMerge="1">
                  <a:txBody>
                    <a:bodyPr/>
                    <a:lstStyle/>
                    <a:p>
                      <a:endParaRPr lang="tr-TR" dirty="0"/>
                    </a:p>
                  </a:txBody>
                  <a:tcPr/>
                </a:tc>
                <a:extLst>
                  <a:ext uri="{0D108BD9-81ED-4DB2-BD59-A6C34878D82A}">
                    <a16:rowId xmlns:a16="http://schemas.microsoft.com/office/drawing/2014/main" val="10000"/>
                  </a:ext>
                </a:extLst>
              </a:tr>
              <a:tr h="1162173">
                <a:tc>
                  <a:txBody>
                    <a:bodyPr/>
                    <a:lstStyle/>
                    <a:p>
                      <a:r>
                        <a:rPr lang="tr-TR" dirty="0"/>
                        <a:t>Liseden</a:t>
                      </a:r>
                      <a:r>
                        <a:rPr lang="tr-TR" baseline="0" dirty="0"/>
                        <a:t> mezun olunduğunda </a:t>
                      </a:r>
                      <a:r>
                        <a:rPr lang="tr-TR" baseline="0" dirty="0" err="1"/>
                        <a:t>KPSS’ye</a:t>
                      </a:r>
                      <a:r>
                        <a:rPr lang="tr-TR" baseline="0" dirty="0"/>
                        <a:t> girip atanma imkanı</a:t>
                      </a:r>
                      <a:endParaRPr lang="tr-TR" dirty="0"/>
                    </a:p>
                  </a:txBody>
                  <a:tcPr/>
                </a:tc>
                <a:tc>
                  <a:txBody>
                    <a:bodyPr/>
                    <a:lstStyle/>
                    <a:p>
                      <a:r>
                        <a:rPr lang="tr-TR" dirty="0"/>
                        <a:t>KPSS ile atanabilmek</a:t>
                      </a:r>
                      <a:r>
                        <a:rPr lang="tr-TR" baseline="0" dirty="0"/>
                        <a:t> için        </a:t>
                      </a:r>
                    </a:p>
                    <a:p>
                      <a:r>
                        <a:rPr lang="tr-TR" baseline="0" dirty="0"/>
                        <a:t>üniversitede 2 senelik(ön lisans) ya da 4 senelik(lisans) bölümlerinden mezun olma şartı</a:t>
                      </a:r>
                      <a:endParaRPr lang="tr-TR" dirty="0"/>
                    </a:p>
                  </a:txBody>
                  <a:tcPr/>
                </a:tc>
                <a:extLst>
                  <a:ext uri="{0D108BD9-81ED-4DB2-BD59-A6C34878D82A}">
                    <a16:rowId xmlns:a16="http://schemas.microsoft.com/office/drawing/2014/main" val="10001"/>
                  </a:ext>
                </a:extLst>
              </a:tr>
              <a:tr h="1179518">
                <a:tc>
                  <a:txBody>
                    <a:bodyPr/>
                    <a:lstStyle/>
                    <a:p>
                      <a:r>
                        <a:rPr lang="tr-TR" dirty="0"/>
                        <a:t>Sınavsız Geçiş </a:t>
                      </a:r>
                    </a:p>
                  </a:txBody>
                  <a:tcPr/>
                </a:tc>
                <a:tc>
                  <a:txBody>
                    <a:bodyPr/>
                    <a:lstStyle/>
                    <a:p>
                      <a:r>
                        <a:rPr lang="tr-TR" dirty="0"/>
                        <a:t>Ek-puan</a:t>
                      </a:r>
                      <a:r>
                        <a:rPr lang="tr-TR" baseline="0" dirty="0"/>
                        <a:t> uygulaması (15-30)</a:t>
                      </a:r>
                      <a:endParaRPr lang="tr-TR" dirty="0"/>
                    </a:p>
                  </a:txBody>
                  <a:tcPr/>
                </a:tc>
                <a:extLst>
                  <a:ext uri="{0D108BD9-81ED-4DB2-BD59-A6C34878D82A}">
                    <a16:rowId xmlns:a16="http://schemas.microsoft.com/office/drawing/2014/main" val="10002"/>
                  </a:ext>
                </a:extLst>
              </a:tr>
            </a:tbl>
          </a:graphicData>
        </a:graphic>
      </p:graphicFrame>
      <p:graphicFrame>
        <p:nvGraphicFramePr>
          <p:cNvPr id="5" name="Tablo 10"/>
          <p:cNvGraphicFramePr>
            <a:graphicFrameLocks noGrp="1"/>
          </p:cNvGraphicFramePr>
          <p:nvPr>
            <p:extLst>
              <p:ext uri="{D42A27DB-BD31-4B8C-83A1-F6EECF244321}">
                <p14:modId xmlns:p14="http://schemas.microsoft.com/office/powerpoint/2010/main" val="62485685"/>
              </p:ext>
            </p:extLst>
          </p:nvPr>
        </p:nvGraphicFramePr>
        <p:xfrm>
          <a:off x="0" y="4214819"/>
          <a:ext cx="12192000" cy="1027742"/>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1027742">
                <a:tc>
                  <a:txBody>
                    <a:bodyPr/>
                    <a:lstStyle/>
                    <a:p>
                      <a:r>
                        <a:rPr lang="tr-TR" b="1" dirty="0">
                          <a:solidFill>
                            <a:schemeClr val="tx1"/>
                          </a:solidFill>
                        </a:rPr>
                        <a:t>Bölümler:</a:t>
                      </a:r>
                      <a:r>
                        <a:rPr lang="tr-TR" b="1" baseline="0" dirty="0">
                          <a:solidFill>
                            <a:schemeClr val="tx1"/>
                          </a:solidFill>
                        </a:rPr>
                        <a:t> </a:t>
                      </a:r>
                      <a:r>
                        <a:rPr lang="tr-TR" b="0" baseline="0" dirty="0">
                          <a:solidFill>
                            <a:schemeClr val="tx1"/>
                          </a:solidFill>
                        </a:rPr>
                        <a:t>Hemşirelik, Anestezi, ATT</a:t>
                      </a:r>
                      <a:endParaRPr lang="tr-TR" b="0" dirty="0">
                        <a:solidFill>
                          <a:schemeClr val="tx1"/>
                        </a:solidFill>
                      </a:endParaRPr>
                    </a:p>
                  </a:txBody>
                  <a:tcPr>
                    <a:solidFill>
                      <a:schemeClr val="accent1">
                        <a:lumMod val="40000"/>
                        <a:lumOff val="60000"/>
                      </a:schemeClr>
                    </a:solidFill>
                  </a:tcPr>
                </a:tc>
                <a:tc>
                  <a:txBody>
                    <a:bodyPr/>
                    <a:lstStyle/>
                    <a:p>
                      <a:r>
                        <a:rPr lang="tr-TR" b="1" dirty="0">
                          <a:solidFill>
                            <a:schemeClr val="tx1"/>
                          </a:solidFill>
                        </a:rPr>
                        <a:t>Bölümler: </a:t>
                      </a:r>
                      <a:r>
                        <a:rPr lang="tr-TR" b="0" dirty="0">
                          <a:solidFill>
                            <a:schemeClr val="tx1"/>
                          </a:solidFill>
                        </a:rPr>
                        <a:t>Hemşire yardımcılığı, Ebe yardımcılığı, Sağlık Bakım teknisyenliği</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840" y="2060848"/>
            <a:ext cx="76962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71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0" y="476672"/>
            <a:ext cx="12192000" cy="792088"/>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ÖNCEKİ YILLARDA SINAVLA ÖĞRENCİ ALAN LİSELERİN SAYISI?</a:t>
            </a:r>
            <a:endParaRPr lang="en-US"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Metin kutusu 5"/>
          <p:cNvSpPr txBox="1"/>
          <p:nvPr/>
        </p:nvSpPr>
        <p:spPr>
          <a:xfrm>
            <a:off x="400944" y="3356992"/>
            <a:ext cx="3024336" cy="1569660"/>
          </a:xfrm>
          <a:prstGeom prst="rect">
            <a:avLst/>
          </a:prstGeom>
          <a:noFill/>
        </p:spPr>
        <p:txBody>
          <a:bodyPr wrap="square" rtlCol="0">
            <a:spAutoFit/>
          </a:bodyPr>
          <a:lstStyle/>
          <a:p>
            <a:r>
              <a:rPr lang="tr-TR" sz="3200" b="1" dirty="0">
                <a:solidFill>
                  <a:srgbClr val="0070C0"/>
                </a:solidFill>
              </a:rPr>
              <a:t>1367 okul merkezi sınavla öğrenci alacak.</a:t>
            </a:r>
          </a:p>
        </p:txBody>
      </p:sp>
      <p:sp>
        <p:nvSpPr>
          <p:cNvPr id="14" name="Oval 13"/>
          <p:cNvSpPr/>
          <p:nvPr/>
        </p:nvSpPr>
        <p:spPr>
          <a:xfrm>
            <a:off x="817226" y="1340768"/>
            <a:ext cx="2016224" cy="1872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1746</a:t>
            </a:r>
          </a:p>
          <a:p>
            <a:pPr algn="ct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Lise</a:t>
            </a:r>
          </a:p>
        </p:txBody>
      </p:sp>
      <p:graphicFrame>
        <p:nvGraphicFramePr>
          <p:cNvPr id="10" name="9 Tablo"/>
          <p:cNvGraphicFramePr>
            <a:graphicFrameLocks noGrp="1"/>
          </p:cNvGraphicFramePr>
          <p:nvPr>
            <p:extLst>
              <p:ext uri="{D42A27DB-BD31-4B8C-83A1-F6EECF244321}">
                <p14:modId xmlns:p14="http://schemas.microsoft.com/office/powerpoint/2010/main" val="4044182062"/>
              </p:ext>
            </p:extLst>
          </p:nvPr>
        </p:nvGraphicFramePr>
        <p:xfrm>
          <a:off x="3503712" y="1484784"/>
          <a:ext cx="7848871" cy="3225800"/>
        </p:xfrm>
        <a:graphic>
          <a:graphicData uri="http://schemas.openxmlformats.org/drawingml/2006/table">
            <a:tbl>
              <a:tblPr firstRow="1" bandRow="1">
                <a:tableStyleId>{F5AB1C69-6EDB-4FF4-983F-18BD219EF322}</a:tableStyleId>
              </a:tblPr>
              <a:tblGrid>
                <a:gridCol w="3794505">
                  <a:extLst>
                    <a:ext uri="{9D8B030D-6E8A-4147-A177-3AD203B41FA5}">
                      <a16:colId xmlns:a16="http://schemas.microsoft.com/office/drawing/2014/main" val="20000"/>
                    </a:ext>
                  </a:extLst>
                </a:gridCol>
                <a:gridCol w="1750111">
                  <a:extLst>
                    <a:ext uri="{9D8B030D-6E8A-4147-A177-3AD203B41FA5}">
                      <a16:colId xmlns:a16="http://schemas.microsoft.com/office/drawing/2014/main" val="20001"/>
                    </a:ext>
                  </a:extLst>
                </a:gridCol>
                <a:gridCol w="2304255">
                  <a:extLst>
                    <a:ext uri="{9D8B030D-6E8A-4147-A177-3AD203B41FA5}">
                      <a16:colId xmlns:a16="http://schemas.microsoft.com/office/drawing/2014/main" val="20002"/>
                    </a:ext>
                  </a:extLst>
                </a:gridCol>
              </a:tblGrid>
              <a:tr h="370840">
                <a:tc gridSpan="3">
                  <a:txBody>
                    <a:bodyPr/>
                    <a:lstStyle/>
                    <a:p>
                      <a:pPr algn="ctr"/>
                      <a:r>
                        <a:rPr lang="tr-TR" sz="2800" dirty="0"/>
                        <a:t>OKUL SAYILARI VE KONTENJANLARI</a:t>
                      </a:r>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ctr"/>
                      <a:r>
                        <a:rPr lang="tr-TR" sz="2000" b="1" dirty="0">
                          <a:solidFill>
                            <a:srgbClr val="0070C0"/>
                          </a:solidFill>
                        </a:rPr>
                        <a:t>OKUL TÜRÜ</a:t>
                      </a:r>
                    </a:p>
                  </a:txBody>
                  <a:tcPr anchor="ctr"/>
                </a:tc>
                <a:tc>
                  <a:txBody>
                    <a:bodyPr/>
                    <a:lstStyle/>
                    <a:p>
                      <a:pPr algn="ctr"/>
                      <a:r>
                        <a:rPr lang="tr-TR" sz="2000" b="1" dirty="0">
                          <a:solidFill>
                            <a:srgbClr val="0070C0"/>
                          </a:solidFill>
                        </a:rPr>
                        <a:t>OKUL</a:t>
                      </a:r>
                      <a:r>
                        <a:rPr lang="tr-TR" sz="2000" b="1" baseline="0" dirty="0">
                          <a:solidFill>
                            <a:srgbClr val="0070C0"/>
                          </a:solidFill>
                        </a:rPr>
                        <a:t> SAYISI</a:t>
                      </a:r>
                      <a:endParaRPr lang="tr-TR" sz="2000" b="1" dirty="0">
                        <a:solidFill>
                          <a:srgbClr val="0070C0"/>
                        </a:solidFill>
                      </a:endParaRPr>
                    </a:p>
                  </a:txBody>
                  <a:tcPr anchor="ctr"/>
                </a:tc>
                <a:tc>
                  <a:txBody>
                    <a:bodyPr/>
                    <a:lstStyle/>
                    <a:p>
                      <a:pPr algn="ctr"/>
                      <a:r>
                        <a:rPr lang="tr-TR" sz="2000" b="1" dirty="0">
                          <a:solidFill>
                            <a:srgbClr val="0070C0"/>
                          </a:solidFill>
                        </a:rPr>
                        <a:t>KONTANJANLAR</a:t>
                      </a:r>
                    </a:p>
                  </a:txBody>
                  <a:tcPr anchor="ctr"/>
                </a:tc>
                <a:extLst>
                  <a:ext uri="{0D108BD9-81ED-4DB2-BD59-A6C34878D82A}">
                    <a16:rowId xmlns:a16="http://schemas.microsoft.com/office/drawing/2014/main" val="10001"/>
                  </a:ext>
                </a:extLst>
              </a:tr>
              <a:tr h="370840">
                <a:tc>
                  <a:txBody>
                    <a:bodyPr/>
                    <a:lstStyle/>
                    <a:p>
                      <a:pPr algn="l"/>
                      <a:r>
                        <a:rPr lang="tr-TR" b="1" i="1" dirty="0"/>
                        <a:t>Fen</a:t>
                      </a:r>
                      <a:r>
                        <a:rPr lang="tr-TR" b="1" i="1" baseline="0" dirty="0"/>
                        <a:t> Lisesi</a:t>
                      </a:r>
                      <a:endParaRPr lang="tr-TR" b="1" i="1" dirty="0"/>
                    </a:p>
                  </a:txBody>
                  <a:tcPr anchor="ctr"/>
                </a:tc>
                <a:tc>
                  <a:txBody>
                    <a:bodyPr/>
                    <a:lstStyle/>
                    <a:p>
                      <a:pPr algn="ctr"/>
                      <a:r>
                        <a:rPr lang="tr-TR" b="1" i="1" dirty="0"/>
                        <a:t>310</a:t>
                      </a:r>
                    </a:p>
                  </a:txBody>
                  <a:tcPr anchor="ctr"/>
                </a:tc>
                <a:tc>
                  <a:txBody>
                    <a:bodyPr/>
                    <a:lstStyle/>
                    <a:p>
                      <a:pPr algn="ctr"/>
                      <a:r>
                        <a:rPr lang="tr-TR" b="1" i="1" dirty="0"/>
                        <a:t>34.590</a:t>
                      </a:r>
                    </a:p>
                  </a:txBody>
                  <a:tcPr anchor="ctr"/>
                </a:tc>
                <a:extLst>
                  <a:ext uri="{0D108BD9-81ED-4DB2-BD59-A6C34878D82A}">
                    <a16:rowId xmlns:a16="http://schemas.microsoft.com/office/drawing/2014/main" val="10002"/>
                  </a:ext>
                </a:extLst>
              </a:tr>
              <a:tr h="370840">
                <a:tc>
                  <a:txBody>
                    <a:bodyPr/>
                    <a:lstStyle/>
                    <a:p>
                      <a:pPr algn="l"/>
                      <a:r>
                        <a:rPr lang="tr-TR" b="1" i="1" dirty="0"/>
                        <a:t>Sosyal</a:t>
                      </a:r>
                      <a:r>
                        <a:rPr lang="tr-TR" b="1" i="1" baseline="0" dirty="0"/>
                        <a:t> bilimler Lisesi</a:t>
                      </a:r>
                      <a:endParaRPr lang="tr-TR" b="1" i="1" dirty="0"/>
                    </a:p>
                  </a:txBody>
                  <a:tcPr anchor="ctr"/>
                </a:tc>
                <a:tc>
                  <a:txBody>
                    <a:bodyPr/>
                    <a:lstStyle/>
                    <a:p>
                      <a:pPr algn="ctr"/>
                      <a:r>
                        <a:rPr lang="tr-TR" b="1" i="1" dirty="0"/>
                        <a:t>91</a:t>
                      </a:r>
                    </a:p>
                  </a:txBody>
                  <a:tcPr anchor="ctr"/>
                </a:tc>
                <a:tc>
                  <a:txBody>
                    <a:bodyPr/>
                    <a:lstStyle/>
                    <a:p>
                      <a:pPr algn="ctr"/>
                      <a:r>
                        <a:rPr lang="tr-TR" b="1" i="1" dirty="0"/>
                        <a:t>9.420</a:t>
                      </a:r>
                    </a:p>
                  </a:txBody>
                  <a:tcPr anchor="ctr"/>
                </a:tc>
                <a:extLst>
                  <a:ext uri="{0D108BD9-81ED-4DB2-BD59-A6C34878D82A}">
                    <a16:rowId xmlns:a16="http://schemas.microsoft.com/office/drawing/2014/main" val="10003"/>
                  </a:ext>
                </a:extLst>
              </a:tr>
              <a:tr h="370840">
                <a:tc>
                  <a:txBody>
                    <a:bodyPr/>
                    <a:lstStyle/>
                    <a:p>
                      <a:pPr algn="l"/>
                      <a:r>
                        <a:rPr lang="tr-TR" b="1" i="1" dirty="0"/>
                        <a:t>Anadolu</a:t>
                      </a:r>
                      <a:r>
                        <a:rPr lang="tr-TR" b="1" i="1" baseline="0" dirty="0"/>
                        <a:t> Lisesi</a:t>
                      </a:r>
                      <a:endParaRPr lang="tr-TR" b="1" i="1" dirty="0"/>
                    </a:p>
                  </a:txBody>
                  <a:tcPr anchor="ctr"/>
                </a:tc>
                <a:tc>
                  <a:txBody>
                    <a:bodyPr/>
                    <a:lstStyle/>
                    <a:p>
                      <a:pPr algn="ctr"/>
                      <a:r>
                        <a:rPr lang="tr-TR" b="1" i="1" dirty="0"/>
                        <a:t>290</a:t>
                      </a:r>
                    </a:p>
                  </a:txBody>
                  <a:tcPr anchor="ctr"/>
                </a:tc>
                <a:tc>
                  <a:txBody>
                    <a:bodyPr/>
                    <a:lstStyle/>
                    <a:p>
                      <a:pPr algn="ctr"/>
                      <a:r>
                        <a:rPr lang="tr-TR" b="1" i="1" dirty="0"/>
                        <a:t>42.460</a:t>
                      </a:r>
                    </a:p>
                  </a:txBody>
                  <a:tcPr anchor="ctr"/>
                </a:tc>
                <a:extLst>
                  <a:ext uri="{0D108BD9-81ED-4DB2-BD59-A6C34878D82A}">
                    <a16:rowId xmlns:a16="http://schemas.microsoft.com/office/drawing/2014/main" val="10004"/>
                  </a:ext>
                </a:extLst>
              </a:tr>
              <a:tr h="370840">
                <a:tc>
                  <a:txBody>
                    <a:bodyPr/>
                    <a:lstStyle/>
                    <a:p>
                      <a:pPr algn="l"/>
                      <a:r>
                        <a:rPr lang="tr-TR" b="1" i="1" dirty="0"/>
                        <a:t>Mesleki</a:t>
                      </a:r>
                      <a:r>
                        <a:rPr lang="tr-TR" b="1" i="1" baseline="0" dirty="0"/>
                        <a:t> ve Teknik Anadolu Lisesi</a:t>
                      </a:r>
                      <a:endParaRPr lang="tr-TR" b="1" i="1" dirty="0"/>
                    </a:p>
                  </a:txBody>
                  <a:tcPr anchor="ctr"/>
                </a:tc>
                <a:tc>
                  <a:txBody>
                    <a:bodyPr/>
                    <a:lstStyle/>
                    <a:p>
                      <a:pPr algn="ctr"/>
                      <a:r>
                        <a:rPr lang="tr-TR" b="1" i="1" dirty="0"/>
                        <a:t>716</a:t>
                      </a:r>
                    </a:p>
                  </a:txBody>
                  <a:tcPr anchor="ctr"/>
                </a:tc>
                <a:tc>
                  <a:txBody>
                    <a:bodyPr/>
                    <a:lstStyle/>
                    <a:p>
                      <a:pPr algn="ctr"/>
                      <a:r>
                        <a:rPr lang="tr-TR" b="1" i="1" dirty="0"/>
                        <a:t>24.360</a:t>
                      </a:r>
                    </a:p>
                  </a:txBody>
                  <a:tcPr anchor="ctr"/>
                </a:tc>
                <a:extLst>
                  <a:ext uri="{0D108BD9-81ED-4DB2-BD59-A6C34878D82A}">
                    <a16:rowId xmlns:a16="http://schemas.microsoft.com/office/drawing/2014/main" val="10005"/>
                  </a:ext>
                </a:extLst>
              </a:tr>
              <a:tr h="370840">
                <a:tc>
                  <a:txBody>
                    <a:bodyPr/>
                    <a:lstStyle/>
                    <a:p>
                      <a:pPr algn="l"/>
                      <a:r>
                        <a:rPr lang="tr-TR" b="1" i="1" dirty="0"/>
                        <a:t>Anadolu imam</a:t>
                      </a:r>
                      <a:r>
                        <a:rPr lang="tr-TR" b="1" i="1" baseline="0" dirty="0"/>
                        <a:t> Hatip Lisesi</a:t>
                      </a:r>
                      <a:endParaRPr lang="tr-TR" b="1" i="1" dirty="0"/>
                    </a:p>
                  </a:txBody>
                  <a:tcPr anchor="ctr"/>
                </a:tc>
                <a:tc>
                  <a:txBody>
                    <a:bodyPr/>
                    <a:lstStyle/>
                    <a:p>
                      <a:pPr algn="ctr"/>
                      <a:r>
                        <a:rPr lang="tr-TR" b="1" i="1" dirty="0"/>
                        <a:t>339</a:t>
                      </a:r>
                    </a:p>
                  </a:txBody>
                  <a:tcPr anchor="ctr"/>
                </a:tc>
                <a:tc>
                  <a:txBody>
                    <a:bodyPr/>
                    <a:lstStyle/>
                    <a:p>
                      <a:pPr algn="ctr"/>
                      <a:r>
                        <a:rPr lang="tr-TR" b="1" i="1" dirty="0"/>
                        <a:t>28.770</a:t>
                      </a:r>
                    </a:p>
                  </a:txBody>
                  <a:tcPr anchor="ctr"/>
                </a:tc>
                <a:extLst>
                  <a:ext uri="{0D108BD9-81ED-4DB2-BD59-A6C34878D82A}">
                    <a16:rowId xmlns:a16="http://schemas.microsoft.com/office/drawing/2014/main" val="10006"/>
                  </a:ext>
                </a:extLst>
              </a:tr>
              <a:tr h="370840">
                <a:tc>
                  <a:txBody>
                    <a:bodyPr/>
                    <a:lstStyle/>
                    <a:p>
                      <a:r>
                        <a:rPr lang="tr-TR" sz="2400" b="1" dirty="0">
                          <a:solidFill>
                            <a:schemeClr val="accent3">
                              <a:lumMod val="75000"/>
                            </a:schemeClr>
                          </a:solidFill>
                        </a:rPr>
                        <a:t>Toplam</a:t>
                      </a:r>
                    </a:p>
                  </a:txBody>
                  <a:tcPr/>
                </a:tc>
                <a:tc>
                  <a:txBody>
                    <a:bodyPr/>
                    <a:lstStyle/>
                    <a:p>
                      <a:pPr algn="ctr"/>
                      <a:r>
                        <a:rPr lang="tr-TR" sz="2400" b="1" dirty="0">
                          <a:solidFill>
                            <a:schemeClr val="accent3">
                              <a:lumMod val="75000"/>
                            </a:schemeClr>
                          </a:solidFill>
                        </a:rPr>
                        <a:t>1.746</a:t>
                      </a:r>
                    </a:p>
                  </a:txBody>
                  <a:tcPr/>
                </a:tc>
                <a:tc>
                  <a:txBody>
                    <a:bodyPr/>
                    <a:lstStyle/>
                    <a:p>
                      <a:pPr algn="ctr"/>
                      <a:r>
                        <a:rPr lang="tr-TR" sz="2400" b="1" dirty="0">
                          <a:solidFill>
                            <a:schemeClr val="accent3">
                              <a:lumMod val="75000"/>
                            </a:schemeClr>
                          </a:solidFill>
                        </a:rPr>
                        <a:t>139.600</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06985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11424" y="1268760"/>
            <a:ext cx="6336704" cy="4154984"/>
          </a:xfrm>
          <a:prstGeom prst="rect">
            <a:avLst/>
          </a:prstGeom>
        </p:spPr>
        <p:txBody>
          <a:bodyPr wrap="square">
            <a:spAutoFit/>
          </a:bodyPr>
          <a:lstStyle/>
          <a:p>
            <a:endParaRPr lang="tr-TR" sz="2200" b="1" dirty="0"/>
          </a:p>
          <a:p>
            <a:pPr marL="285750" indent="-285750">
              <a:buFont typeface="Arial" pitchFamily="34" charset="0"/>
              <a:buChar char="•"/>
            </a:pPr>
            <a:r>
              <a:rPr lang="tr-TR" sz="2200" b="1" dirty="0"/>
              <a:t>Bu okullarda öğrencilere, orta öğretim düzeyinde ortak bir genel kültür kazandırmayı amaçlayan genel kültür dersleri ile birlikte endüstriyel  teknik alanlarda mesleki formasyon verilmesini ve en az bir yabancı dil öğretilmesini amaçlayan, öğrencileri hem hayata, hem de yüksek öğrenime hazırlayan, programlar uygulanmaktadır.</a:t>
            </a:r>
          </a:p>
          <a:p>
            <a:pPr marL="285750" indent="-285750">
              <a:buFont typeface="Arial" pitchFamily="34" charset="0"/>
              <a:buChar char="•"/>
            </a:pPr>
            <a:endParaRPr lang="tr-TR" sz="2200" b="1" dirty="0"/>
          </a:p>
          <a:p>
            <a:pPr marL="285750" indent="-285750">
              <a:buFont typeface="Arial" pitchFamily="34" charset="0"/>
              <a:buChar char="•"/>
            </a:pPr>
            <a:r>
              <a:rPr lang="tr-TR" sz="2200" b="1" dirty="0"/>
              <a:t>Anadolu teknik meslek liselerinin öğretim süresi 4 yıldır. </a:t>
            </a:r>
          </a:p>
          <a:p>
            <a:endParaRPr lang="tr-TR" sz="22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166458"/>
            <a:ext cx="3384376" cy="277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288" y="3211962"/>
            <a:ext cx="3383374" cy="291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925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endParaRPr kumimoji="0" lang="en-US"/>
          </a:p>
        </p:txBody>
      </p:sp>
      <p:sp>
        <p:nvSpPr>
          <p:cNvPr id="3" name="Dikdörtgen 2"/>
          <p:cNvSpPr/>
          <p:nvPr/>
        </p:nvSpPr>
        <p:spPr>
          <a:xfrm>
            <a:off x="2381848" y="2967335"/>
            <a:ext cx="7428317" cy="923330"/>
          </a:xfrm>
          <a:prstGeom prst="rect">
            <a:avLst/>
          </a:prstGeom>
          <a:solidFill>
            <a:schemeClr val="tx1"/>
          </a:solidFill>
        </p:spPr>
        <p:txBody>
          <a:bodyPr wrap="none" lIns="91440" tIns="45720" rIns="91440" bIns="45720">
            <a:spAutoFit/>
          </a:bodyPr>
          <a:lstStyle/>
          <a:p>
            <a:pPr algn="ctr"/>
            <a:r>
              <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TURİZM MESLEK LİSELERİ</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35119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39416" y="908720"/>
            <a:ext cx="6048672" cy="5170646"/>
          </a:xfrm>
          <a:prstGeom prst="rect">
            <a:avLst/>
          </a:prstGeom>
        </p:spPr>
        <p:txBody>
          <a:bodyPr wrap="square">
            <a:spAutoFit/>
          </a:bodyPr>
          <a:lstStyle/>
          <a:p>
            <a:endParaRPr lang="tr-TR" sz="2200" b="1" dirty="0"/>
          </a:p>
          <a:p>
            <a:pPr marL="285750" indent="-285750">
              <a:buFont typeface="Arial" pitchFamily="34" charset="0"/>
              <a:buChar char="•"/>
            </a:pPr>
            <a:r>
              <a:rPr lang="tr-TR" sz="2200" b="1" dirty="0"/>
              <a:t>Turizm ve bunun temel alt yapısını oluşturan konaklama sektörünün ihtiyaç duyduğu yabancı dil bilir nitelikli elemanları yetiştiren okullardır.</a:t>
            </a:r>
          </a:p>
          <a:p>
            <a:pPr marL="285750" indent="-285750">
              <a:buFont typeface="Arial" pitchFamily="34" charset="0"/>
              <a:buChar char="•"/>
            </a:pPr>
            <a:endParaRPr lang="tr-TR" sz="2200" b="1" dirty="0"/>
          </a:p>
          <a:p>
            <a:pPr marL="285750" indent="-285750">
              <a:buFont typeface="Arial" pitchFamily="34" charset="0"/>
              <a:buChar char="•"/>
            </a:pPr>
            <a:r>
              <a:rPr lang="tr-TR" sz="2200" b="1" dirty="0"/>
              <a:t>Öğretim süresi 4yıldır.</a:t>
            </a:r>
          </a:p>
          <a:p>
            <a:pPr marL="285750" indent="-285750">
              <a:buFont typeface="Arial" pitchFamily="34" charset="0"/>
              <a:buChar char="•"/>
            </a:pPr>
            <a:endParaRPr lang="tr-TR" sz="2200" b="1" dirty="0"/>
          </a:p>
          <a:p>
            <a:pPr marL="285750" indent="-285750">
              <a:buFont typeface="Arial" pitchFamily="34" charset="0"/>
              <a:buChar char="•"/>
            </a:pPr>
            <a:r>
              <a:rPr lang="en-US" sz="2200" b="1" dirty="0"/>
              <a:t>Her </a:t>
            </a:r>
            <a:r>
              <a:rPr lang="en-US" sz="2200" b="1" dirty="0" err="1"/>
              <a:t>geçen</a:t>
            </a:r>
            <a:r>
              <a:rPr lang="en-US" sz="2200" b="1" dirty="0"/>
              <a:t> </a:t>
            </a:r>
            <a:r>
              <a:rPr lang="en-US" sz="2200" b="1" dirty="0" err="1"/>
              <a:t>gün</a:t>
            </a:r>
            <a:r>
              <a:rPr lang="en-US" sz="2200" b="1" dirty="0"/>
              <a:t> </a:t>
            </a:r>
            <a:r>
              <a:rPr lang="en-US" sz="2200" b="1" dirty="0" err="1"/>
              <a:t>artan</a:t>
            </a:r>
            <a:r>
              <a:rPr lang="en-US" sz="2200" b="1" dirty="0"/>
              <a:t> </a:t>
            </a:r>
            <a:r>
              <a:rPr lang="en-US" sz="2200" b="1" dirty="0" err="1"/>
              <a:t>otel</a:t>
            </a:r>
            <a:r>
              <a:rPr lang="en-US" sz="2200" b="1" dirty="0"/>
              <a:t> </a:t>
            </a:r>
            <a:r>
              <a:rPr lang="en-US" sz="2200" b="1" dirty="0" err="1"/>
              <a:t>ve</a:t>
            </a:r>
            <a:r>
              <a:rPr lang="en-US" sz="2200" b="1" dirty="0"/>
              <a:t> </a:t>
            </a:r>
            <a:r>
              <a:rPr lang="en-US" sz="2200" b="1" dirty="0" err="1"/>
              <a:t>işletme</a:t>
            </a:r>
            <a:r>
              <a:rPr lang="en-US" sz="2200" b="1" dirty="0"/>
              <a:t> </a:t>
            </a:r>
            <a:r>
              <a:rPr lang="en-US" sz="2200" b="1" dirty="0" err="1"/>
              <a:t>sayısı</a:t>
            </a:r>
            <a:r>
              <a:rPr lang="en-US" sz="2200" b="1" dirty="0"/>
              <a:t> </a:t>
            </a:r>
            <a:r>
              <a:rPr lang="en-US" sz="2200" b="1" dirty="0" err="1"/>
              <a:t>itibariyle</a:t>
            </a:r>
            <a:r>
              <a:rPr lang="en-US" sz="2200" b="1" dirty="0"/>
              <a:t> </a:t>
            </a:r>
            <a:r>
              <a:rPr lang="en-US" sz="2200" b="1" dirty="0" err="1"/>
              <a:t>önümüzdeki</a:t>
            </a:r>
            <a:r>
              <a:rPr lang="en-US" sz="2200" b="1" dirty="0"/>
              <a:t> </a:t>
            </a:r>
            <a:r>
              <a:rPr lang="en-US" sz="2200" b="1" dirty="0" err="1"/>
              <a:t>yıllarda</a:t>
            </a:r>
            <a:r>
              <a:rPr lang="en-US" sz="2200" b="1" dirty="0"/>
              <a:t> </a:t>
            </a:r>
            <a:r>
              <a:rPr lang="en-US" sz="2200" b="1" dirty="0" err="1"/>
              <a:t>gerekli</a:t>
            </a:r>
            <a:r>
              <a:rPr lang="en-US" sz="2200" b="1" dirty="0"/>
              <a:t> </a:t>
            </a:r>
            <a:r>
              <a:rPr lang="en-US" sz="2200" b="1" dirty="0" err="1"/>
              <a:t>olacak</a:t>
            </a:r>
            <a:r>
              <a:rPr lang="en-US" sz="2200" b="1" dirty="0"/>
              <a:t> en </a:t>
            </a:r>
            <a:r>
              <a:rPr lang="en-US" sz="2200" b="1" dirty="0" err="1"/>
              <a:t>büyük</a:t>
            </a:r>
            <a:r>
              <a:rPr lang="en-US" sz="2200" b="1" dirty="0"/>
              <a:t> </a:t>
            </a:r>
            <a:r>
              <a:rPr lang="en-US" sz="2200" b="1" dirty="0" err="1"/>
              <a:t>ihtiyaç</a:t>
            </a:r>
            <a:r>
              <a:rPr lang="en-US" sz="2200" b="1" dirty="0"/>
              <a:t> KALİFİYE </a:t>
            </a:r>
            <a:r>
              <a:rPr lang="en-US" sz="2200" b="1" dirty="0" err="1"/>
              <a:t>personel</a:t>
            </a:r>
            <a:r>
              <a:rPr lang="en-US" sz="2200" b="1" dirty="0"/>
              <a:t> </a:t>
            </a:r>
            <a:r>
              <a:rPr lang="en-US" sz="2200" b="1" dirty="0" err="1"/>
              <a:t>ihtiyacı</a:t>
            </a:r>
            <a:r>
              <a:rPr lang="en-US" sz="2200" b="1" dirty="0"/>
              <a:t> </a:t>
            </a:r>
            <a:r>
              <a:rPr lang="en-US" sz="2200" b="1" dirty="0" err="1"/>
              <a:t>olacaktır</a:t>
            </a:r>
            <a:r>
              <a:rPr lang="en-US" sz="2200" b="1" dirty="0"/>
              <a:t>. </a:t>
            </a:r>
            <a:r>
              <a:rPr lang="en-US" sz="2200" b="1" dirty="0" err="1"/>
              <a:t>Geleceğin</a:t>
            </a:r>
            <a:r>
              <a:rPr lang="en-US" sz="2200" b="1" dirty="0"/>
              <a:t> </a:t>
            </a:r>
            <a:r>
              <a:rPr lang="en-US" sz="2200" b="1" dirty="0" err="1"/>
              <a:t>meslekleri</a:t>
            </a:r>
            <a:r>
              <a:rPr lang="en-US" sz="2200" b="1" dirty="0"/>
              <a:t> </a:t>
            </a:r>
            <a:r>
              <a:rPr lang="en-US" sz="2200" b="1" dirty="0" err="1"/>
              <a:t>arasında</a:t>
            </a:r>
            <a:r>
              <a:rPr lang="en-US" sz="2200" b="1" dirty="0"/>
              <a:t> </a:t>
            </a:r>
            <a:r>
              <a:rPr lang="en-US" sz="2200" b="1" dirty="0" err="1"/>
              <a:t>sayılan</a:t>
            </a:r>
            <a:r>
              <a:rPr lang="en-US" sz="2200" b="1" dirty="0"/>
              <a:t> </a:t>
            </a:r>
            <a:r>
              <a:rPr lang="en-US" sz="2200" b="1" dirty="0" err="1"/>
              <a:t>Turizm</a:t>
            </a:r>
            <a:r>
              <a:rPr lang="en-US" sz="2200" b="1" dirty="0"/>
              <a:t> </a:t>
            </a:r>
            <a:r>
              <a:rPr lang="en-US" sz="2200" b="1" dirty="0" err="1"/>
              <a:t>İşletmeciliğini</a:t>
            </a:r>
            <a:r>
              <a:rPr lang="en-US" sz="2200" b="1" dirty="0"/>
              <a:t> </a:t>
            </a:r>
            <a:r>
              <a:rPr lang="en-US" sz="2200" b="1" dirty="0" err="1"/>
              <a:t>öğrencilerin</a:t>
            </a:r>
            <a:r>
              <a:rPr lang="en-US" sz="2200" b="1" dirty="0"/>
              <a:t> </a:t>
            </a:r>
            <a:r>
              <a:rPr lang="en-US" sz="2200" b="1" dirty="0" err="1"/>
              <a:t>lise</a:t>
            </a:r>
            <a:r>
              <a:rPr lang="en-US" sz="2200" b="1" dirty="0"/>
              <a:t> </a:t>
            </a:r>
            <a:r>
              <a:rPr lang="en-US" sz="2200" b="1" dirty="0" err="1"/>
              <a:t>itibari</a:t>
            </a:r>
            <a:r>
              <a:rPr lang="en-US" sz="2200" b="1" dirty="0"/>
              <a:t> </a:t>
            </a:r>
            <a:r>
              <a:rPr lang="en-US" sz="2200" b="1" dirty="0" err="1"/>
              <a:t>ile</a:t>
            </a:r>
            <a:r>
              <a:rPr lang="en-US" sz="2200" b="1" dirty="0"/>
              <a:t> </a:t>
            </a:r>
            <a:r>
              <a:rPr lang="en-US" sz="2200" b="1" dirty="0" err="1"/>
              <a:t>okumaya</a:t>
            </a:r>
            <a:r>
              <a:rPr lang="en-US" sz="2200" b="1" dirty="0"/>
              <a:t> </a:t>
            </a:r>
            <a:r>
              <a:rPr lang="en-US" sz="2200" b="1" dirty="0" err="1"/>
              <a:t>başlaması</a:t>
            </a:r>
            <a:r>
              <a:rPr lang="en-US" sz="2200" b="1" dirty="0"/>
              <a:t>, </a:t>
            </a:r>
            <a:r>
              <a:rPr lang="en-US" sz="2200" b="1" dirty="0" err="1"/>
              <a:t>deneyim</a:t>
            </a:r>
            <a:r>
              <a:rPr lang="en-US" sz="2200" b="1" dirty="0"/>
              <a:t> </a:t>
            </a:r>
            <a:r>
              <a:rPr lang="en-US" sz="2200" b="1" dirty="0" err="1"/>
              <a:t>edinme</a:t>
            </a:r>
            <a:r>
              <a:rPr lang="en-US" sz="2200" b="1" dirty="0"/>
              <a:t> </a:t>
            </a:r>
            <a:r>
              <a:rPr lang="en-US" sz="2200" b="1" dirty="0" err="1"/>
              <a:t>ve</a:t>
            </a:r>
            <a:r>
              <a:rPr lang="en-US" sz="2200" b="1" dirty="0"/>
              <a:t> </a:t>
            </a:r>
            <a:r>
              <a:rPr lang="en-US" sz="2200" b="1" dirty="0" err="1"/>
              <a:t>yükselme</a:t>
            </a:r>
            <a:r>
              <a:rPr lang="en-US" sz="2200" b="1" dirty="0"/>
              <a:t> </a:t>
            </a:r>
            <a:r>
              <a:rPr lang="en-US" sz="2200" b="1" dirty="0" err="1"/>
              <a:t>şanslarını</a:t>
            </a:r>
            <a:r>
              <a:rPr lang="en-US" sz="2200" b="1" dirty="0"/>
              <a:t> </a:t>
            </a:r>
            <a:r>
              <a:rPr lang="en-US" sz="2200" b="1" dirty="0" err="1"/>
              <a:t>arttıracaktır</a:t>
            </a:r>
            <a:r>
              <a:rPr lang="en-US" sz="2200" b="1" dirty="0"/>
              <a:t>.</a:t>
            </a:r>
          </a:p>
          <a:p>
            <a:pPr marL="285750" indent="-285750">
              <a:buFont typeface="Arial" pitchFamily="34" charset="0"/>
              <a:buChar char="•"/>
            </a:pPr>
            <a:endParaRPr lang="tr-TR" sz="2200"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404664"/>
            <a:ext cx="365321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3212976"/>
            <a:ext cx="3638128"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114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endParaRPr kumimoji="0" lang="en-US"/>
          </a:p>
        </p:txBody>
      </p:sp>
      <p:sp>
        <p:nvSpPr>
          <p:cNvPr id="4" name="Dikdörtgen 3"/>
          <p:cNvSpPr/>
          <p:nvPr/>
        </p:nvSpPr>
        <p:spPr>
          <a:xfrm>
            <a:off x="2783632" y="836712"/>
            <a:ext cx="6096000" cy="1200329"/>
          </a:xfrm>
          <a:prstGeom prst="rect">
            <a:avLst/>
          </a:prstGeom>
        </p:spPr>
        <p:txBody>
          <a:bodyPr>
            <a:spAutoFit/>
          </a:bodyPr>
          <a:lstStyle/>
          <a:p>
            <a:pPr algn="ctr"/>
            <a:r>
              <a:rPr lang="en-US" sz="3600" b="1" dirty="0"/>
              <a:t>TURİZM </a:t>
            </a:r>
            <a:r>
              <a:rPr lang="tr-TR" sz="3600" b="1" dirty="0"/>
              <a:t>LİSELERİNDE ALAN </a:t>
            </a:r>
            <a:r>
              <a:rPr lang="en-US" sz="3600" b="1" dirty="0"/>
              <a:t>SEÇ</a:t>
            </a:r>
            <a:r>
              <a:rPr lang="tr-TR" sz="3600" b="1" dirty="0"/>
              <a:t>İMİ</a:t>
            </a:r>
            <a:endParaRPr lang="tr-TR" sz="3600" dirty="0"/>
          </a:p>
        </p:txBody>
      </p:sp>
      <p:sp>
        <p:nvSpPr>
          <p:cNvPr id="6" name="Dikdörtgen 5"/>
          <p:cNvSpPr/>
          <p:nvPr/>
        </p:nvSpPr>
        <p:spPr>
          <a:xfrm>
            <a:off x="839416" y="2564904"/>
            <a:ext cx="5184576" cy="2123658"/>
          </a:xfrm>
          <a:prstGeom prst="rect">
            <a:avLst/>
          </a:prstGeom>
        </p:spPr>
        <p:txBody>
          <a:bodyPr wrap="square">
            <a:spAutoFit/>
          </a:bodyPr>
          <a:lstStyle/>
          <a:p>
            <a:pPr marL="285750" indent="-285750" algn="just">
              <a:buFont typeface="Arial" pitchFamily="34" charset="0"/>
              <a:buChar char="•"/>
            </a:pPr>
            <a:r>
              <a:rPr lang="en-US" sz="2200" b="1" dirty="0"/>
              <a:t>9. </a:t>
            </a:r>
            <a:r>
              <a:rPr lang="en-US" sz="2200" b="1" dirty="0" err="1"/>
              <a:t>Sınıf</a:t>
            </a:r>
            <a:r>
              <a:rPr lang="en-US" sz="2200" b="1" dirty="0"/>
              <a:t> </a:t>
            </a:r>
            <a:r>
              <a:rPr lang="en-US" sz="2200" b="1" dirty="0" err="1"/>
              <a:t>boyunca</a:t>
            </a:r>
            <a:r>
              <a:rPr lang="en-US" sz="2200" b="1" dirty="0"/>
              <a:t> </a:t>
            </a:r>
            <a:r>
              <a:rPr lang="en-US" sz="2200" b="1" dirty="0" err="1"/>
              <a:t>meslek</a:t>
            </a:r>
            <a:r>
              <a:rPr lang="en-US" sz="2200" b="1" dirty="0"/>
              <a:t> </a:t>
            </a:r>
            <a:r>
              <a:rPr lang="en-US" sz="2200" b="1" dirty="0" err="1"/>
              <a:t>ve</a:t>
            </a:r>
            <a:r>
              <a:rPr lang="en-US" sz="2200" b="1" dirty="0"/>
              <a:t> </a:t>
            </a:r>
            <a:r>
              <a:rPr lang="en-US" sz="2200" b="1" dirty="0" err="1"/>
              <a:t>dalları</a:t>
            </a:r>
            <a:r>
              <a:rPr lang="en-US" sz="2200" b="1" dirty="0"/>
              <a:t> </a:t>
            </a:r>
            <a:r>
              <a:rPr lang="en-US" sz="2200" b="1" dirty="0" err="1"/>
              <a:t>ile</a:t>
            </a:r>
            <a:r>
              <a:rPr lang="en-US" sz="2200" b="1" dirty="0"/>
              <a:t> </a:t>
            </a:r>
            <a:r>
              <a:rPr lang="en-US" sz="2200" b="1" dirty="0" err="1"/>
              <a:t>ilgili</a:t>
            </a:r>
            <a:r>
              <a:rPr lang="tr-TR" sz="2200" b="1" dirty="0"/>
              <a:t> bilgilendirilmektesiniz.</a:t>
            </a:r>
          </a:p>
          <a:p>
            <a:pPr algn="just"/>
            <a:endParaRPr lang="tr-TR" sz="2200" b="1" dirty="0"/>
          </a:p>
          <a:p>
            <a:pPr marL="285750" indent="-285750" algn="just">
              <a:buFont typeface="Arial" pitchFamily="34" charset="0"/>
              <a:buChar char="•"/>
            </a:pPr>
            <a:r>
              <a:rPr lang="en-US" sz="2200" b="1" dirty="0"/>
              <a:t>10. </a:t>
            </a:r>
            <a:r>
              <a:rPr lang="en-US" sz="2200" b="1" dirty="0" err="1"/>
              <a:t>Sınıfın</a:t>
            </a:r>
            <a:r>
              <a:rPr lang="en-US" sz="2200" b="1" dirty="0"/>
              <a:t> ilk </a:t>
            </a:r>
            <a:r>
              <a:rPr lang="en-US" sz="2200" b="1" dirty="0" err="1"/>
              <a:t>dönemi</a:t>
            </a:r>
            <a:r>
              <a:rPr lang="en-US" sz="2200" b="1" dirty="0"/>
              <a:t> </a:t>
            </a:r>
            <a:r>
              <a:rPr lang="en-US" sz="2200" b="1" dirty="0" err="1"/>
              <a:t>sona</a:t>
            </a:r>
            <a:r>
              <a:rPr lang="en-US" sz="2200" b="1" dirty="0"/>
              <a:t> </a:t>
            </a:r>
            <a:r>
              <a:rPr lang="en-US" sz="2200" b="1" dirty="0" err="1"/>
              <a:t>erene</a:t>
            </a:r>
            <a:r>
              <a:rPr lang="en-US" sz="2200" b="1" dirty="0"/>
              <a:t> </a:t>
            </a:r>
            <a:r>
              <a:rPr lang="en-US" sz="2200" b="1" dirty="0" err="1"/>
              <a:t>kadar</a:t>
            </a:r>
            <a:r>
              <a:rPr lang="en-US" sz="2200" b="1" dirty="0"/>
              <a:t> da </a:t>
            </a:r>
            <a:r>
              <a:rPr lang="en-US" sz="2200" b="1" dirty="0" err="1"/>
              <a:t>alan</a:t>
            </a:r>
            <a:r>
              <a:rPr lang="en-US" sz="2200" b="1" dirty="0"/>
              <a:t> </a:t>
            </a:r>
            <a:r>
              <a:rPr lang="en-US" sz="2200" b="1" dirty="0" err="1"/>
              <a:t>değişimi</a:t>
            </a:r>
            <a:r>
              <a:rPr lang="en-US" sz="2200" b="1" dirty="0"/>
              <a:t> </a:t>
            </a:r>
            <a:r>
              <a:rPr lang="en-US" sz="2200" b="1" dirty="0" err="1"/>
              <a:t>yapma</a:t>
            </a:r>
            <a:r>
              <a:rPr lang="en-US" sz="2200" b="1" dirty="0"/>
              <a:t> </a:t>
            </a:r>
            <a:r>
              <a:rPr lang="en-US" sz="2200" b="1" dirty="0" err="1"/>
              <a:t>şansına</a:t>
            </a:r>
            <a:r>
              <a:rPr lang="en-US" sz="2200" b="1" dirty="0"/>
              <a:t> </a:t>
            </a:r>
            <a:r>
              <a:rPr lang="en-US" sz="2200" b="1" dirty="0" err="1"/>
              <a:t>sahipsiniz</a:t>
            </a:r>
            <a:r>
              <a:rPr lang="en-US" sz="2200" b="1" dirty="0"/>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120" y="1878889"/>
            <a:ext cx="4330426"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156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2135560" y="180211"/>
            <a:ext cx="72390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STAJ DÖNEMİ İLE İLGİLİ BİLGİ VEREBİLİR MİSİNİZ?</a:t>
            </a:r>
            <a:endParaRPr lang="en-US" dirty="0"/>
          </a:p>
        </p:txBody>
      </p:sp>
      <p:sp>
        <p:nvSpPr>
          <p:cNvPr id="4" name="İçerik Yer Tutucusu 2"/>
          <p:cNvSpPr txBox="1">
            <a:spLocks/>
          </p:cNvSpPr>
          <p:nvPr/>
        </p:nvSpPr>
        <p:spPr>
          <a:xfrm>
            <a:off x="26429" y="1474556"/>
            <a:ext cx="6696744" cy="50292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150000"/>
              </a:lnSpc>
              <a:buFont typeface="Arial" pitchFamily="34" charset="0"/>
              <a:buChar char="•"/>
            </a:pPr>
            <a:r>
              <a:rPr lang="tr-TR" b="1" dirty="0"/>
              <a:t>	</a:t>
            </a:r>
            <a:r>
              <a:rPr lang="en-US" b="1" dirty="0" err="1"/>
              <a:t>Staj</a:t>
            </a:r>
            <a:r>
              <a:rPr lang="en-US" b="1" dirty="0"/>
              <a:t> </a:t>
            </a:r>
            <a:r>
              <a:rPr lang="en-US" b="1" dirty="0" err="1"/>
              <a:t>dönemi</a:t>
            </a:r>
            <a:r>
              <a:rPr lang="en-US" b="1" dirty="0"/>
              <a:t> 10. </a:t>
            </a:r>
            <a:r>
              <a:rPr lang="en-US" b="1" dirty="0" err="1"/>
              <a:t>ve</a:t>
            </a:r>
            <a:r>
              <a:rPr lang="en-US" b="1" dirty="0"/>
              <a:t> 11. </a:t>
            </a:r>
            <a:r>
              <a:rPr lang="en-US" b="1" dirty="0" err="1"/>
              <a:t>Sınıflarda</a:t>
            </a:r>
            <a:r>
              <a:rPr lang="en-US" b="1" dirty="0"/>
              <a:t> </a:t>
            </a:r>
            <a:r>
              <a:rPr lang="en-US" b="1" dirty="0" err="1"/>
              <a:t>yıllık</a:t>
            </a:r>
            <a:r>
              <a:rPr lang="en-US" b="1" dirty="0"/>
              <a:t> </a:t>
            </a:r>
            <a:r>
              <a:rPr lang="en-US" b="1" dirty="0" err="1"/>
              <a:t>çalışma</a:t>
            </a:r>
            <a:r>
              <a:rPr lang="en-US" b="1" dirty="0"/>
              <a:t> </a:t>
            </a:r>
            <a:r>
              <a:rPr lang="en-US" b="1" dirty="0" err="1"/>
              <a:t>takviminde</a:t>
            </a:r>
            <a:r>
              <a:rPr lang="en-US" b="1" dirty="0"/>
              <a:t> </a:t>
            </a:r>
            <a:r>
              <a:rPr lang="en-US" b="1" dirty="0" err="1"/>
              <a:t>belirlenecek</a:t>
            </a:r>
            <a:r>
              <a:rPr lang="en-US" b="1" dirty="0"/>
              <a:t> </a:t>
            </a:r>
            <a:r>
              <a:rPr lang="en-US" b="1" dirty="0" err="1"/>
              <a:t>tarihlere</a:t>
            </a:r>
            <a:r>
              <a:rPr lang="en-US" b="1" dirty="0"/>
              <a:t> </a:t>
            </a:r>
            <a:r>
              <a:rPr lang="en-US" b="1" dirty="0" err="1"/>
              <a:t>göre</a:t>
            </a:r>
            <a:r>
              <a:rPr lang="en-US" b="1" dirty="0"/>
              <a:t> </a:t>
            </a:r>
            <a:r>
              <a:rPr lang="en-US" b="1" dirty="0" err="1"/>
              <a:t>Mayıs</a:t>
            </a:r>
            <a:r>
              <a:rPr lang="en-US" b="1" dirty="0"/>
              <a:t> </a:t>
            </a:r>
            <a:r>
              <a:rPr lang="en-US" b="1" dirty="0" err="1"/>
              <a:t>ayı</a:t>
            </a:r>
            <a:r>
              <a:rPr lang="en-US" b="1" dirty="0"/>
              <a:t> </a:t>
            </a:r>
            <a:r>
              <a:rPr lang="en-US" b="1" dirty="0" err="1"/>
              <a:t>ile</a:t>
            </a:r>
            <a:r>
              <a:rPr lang="en-US" b="1" dirty="0"/>
              <a:t> </a:t>
            </a:r>
            <a:r>
              <a:rPr lang="en-US" b="1" dirty="0" err="1"/>
              <a:t>Eylül</a:t>
            </a:r>
            <a:r>
              <a:rPr lang="en-US" b="1" dirty="0"/>
              <a:t> </a:t>
            </a:r>
            <a:r>
              <a:rPr lang="en-US" b="1" dirty="0" err="1"/>
              <a:t>ayı</a:t>
            </a:r>
            <a:r>
              <a:rPr lang="en-US" b="1" dirty="0"/>
              <a:t> </a:t>
            </a:r>
            <a:r>
              <a:rPr lang="tr-TR" b="1" dirty="0"/>
              <a:t>ortasına</a:t>
            </a:r>
            <a:r>
              <a:rPr lang="en-US" b="1" dirty="0"/>
              <a:t> </a:t>
            </a:r>
            <a:r>
              <a:rPr lang="en-US" b="1" dirty="0" err="1"/>
              <a:t>kadar</a:t>
            </a:r>
            <a:r>
              <a:rPr lang="en-US" b="1" dirty="0"/>
              <a:t> </a:t>
            </a:r>
            <a:r>
              <a:rPr lang="en-US" b="1" dirty="0" err="1"/>
              <a:t>staj</a:t>
            </a:r>
            <a:r>
              <a:rPr lang="en-US" b="1" dirty="0"/>
              <a:t> </a:t>
            </a:r>
            <a:r>
              <a:rPr lang="en-US" b="1" dirty="0" err="1"/>
              <a:t>yapılmaktadır</a:t>
            </a:r>
            <a:r>
              <a:rPr lang="en-US" b="1" dirty="0"/>
              <a:t>. </a:t>
            </a:r>
            <a:r>
              <a:rPr lang="en-US" b="1" dirty="0" err="1"/>
              <a:t>Staj</a:t>
            </a:r>
            <a:r>
              <a:rPr lang="en-US" b="1" dirty="0"/>
              <a:t> </a:t>
            </a:r>
            <a:r>
              <a:rPr lang="en-US" b="1" dirty="0" err="1"/>
              <a:t>boyunca</a:t>
            </a:r>
            <a:r>
              <a:rPr lang="en-US" b="1" dirty="0"/>
              <a:t> </a:t>
            </a:r>
            <a:r>
              <a:rPr lang="en-US" b="1" dirty="0" err="1"/>
              <a:t>haftanın</a:t>
            </a:r>
            <a:r>
              <a:rPr lang="en-US" b="1" dirty="0"/>
              <a:t> 1 </a:t>
            </a:r>
            <a:r>
              <a:rPr lang="en-US" b="1" dirty="0" err="1"/>
              <a:t>günü</a:t>
            </a:r>
            <a:r>
              <a:rPr lang="en-US" b="1" dirty="0"/>
              <a:t> </a:t>
            </a:r>
            <a:r>
              <a:rPr lang="en-US" b="1" dirty="0" err="1"/>
              <a:t>haftalık</a:t>
            </a:r>
            <a:r>
              <a:rPr lang="en-US" b="1" dirty="0"/>
              <a:t> </a:t>
            </a:r>
            <a:r>
              <a:rPr lang="en-US" b="1" dirty="0" err="1"/>
              <a:t>izin</a:t>
            </a:r>
            <a:r>
              <a:rPr lang="tr-TR" b="1" dirty="0"/>
              <a:t> </a:t>
            </a:r>
            <a:r>
              <a:rPr lang="en-US" b="1" dirty="0" err="1"/>
              <a:t>kullanma</a:t>
            </a:r>
            <a:r>
              <a:rPr lang="en-US" b="1" dirty="0"/>
              <a:t> </a:t>
            </a:r>
            <a:r>
              <a:rPr lang="en-US" b="1" dirty="0" err="1"/>
              <a:t>hakkınız</a:t>
            </a:r>
            <a:r>
              <a:rPr lang="en-US" b="1" dirty="0"/>
              <a:t> </a:t>
            </a:r>
            <a:r>
              <a:rPr lang="en-US" b="1" dirty="0" err="1"/>
              <a:t>olacak</a:t>
            </a:r>
            <a:r>
              <a:rPr lang="en-US" b="1" dirty="0"/>
              <a:t>.  Ay </a:t>
            </a:r>
            <a:r>
              <a:rPr lang="en-US" b="1" dirty="0" err="1"/>
              <a:t>sonunda</a:t>
            </a:r>
            <a:r>
              <a:rPr lang="en-US" b="1" dirty="0"/>
              <a:t> </a:t>
            </a:r>
            <a:r>
              <a:rPr lang="en-US" b="1" dirty="0" err="1"/>
              <a:t>işletme</a:t>
            </a:r>
            <a:r>
              <a:rPr lang="en-US" b="1" dirty="0"/>
              <a:t> </a:t>
            </a:r>
            <a:r>
              <a:rPr lang="en-US" b="1" dirty="0" err="1"/>
              <a:t>tarafından</a:t>
            </a:r>
            <a:r>
              <a:rPr lang="en-US" b="1" dirty="0"/>
              <a:t> </a:t>
            </a:r>
            <a:r>
              <a:rPr lang="en-US" b="1" dirty="0" err="1"/>
              <a:t>stajyer</a:t>
            </a:r>
            <a:r>
              <a:rPr lang="en-US" b="1" dirty="0"/>
              <a:t> </a:t>
            </a:r>
            <a:r>
              <a:rPr lang="en-US" b="1" dirty="0" err="1"/>
              <a:t>maaşı</a:t>
            </a:r>
            <a:r>
              <a:rPr lang="en-US" b="1" dirty="0"/>
              <a:t> </a:t>
            </a:r>
            <a:r>
              <a:rPr lang="en-US" b="1" dirty="0" err="1"/>
              <a:t>verilecektir</a:t>
            </a:r>
            <a:r>
              <a:rPr lang="en-US" b="1" dirty="0"/>
              <a:t>. </a:t>
            </a:r>
            <a:r>
              <a:rPr lang="en-US" b="1" dirty="0" err="1"/>
              <a:t>Staj</a:t>
            </a:r>
            <a:r>
              <a:rPr lang="en-US" b="1" dirty="0"/>
              <a:t> </a:t>
            </a:r>
            <a:r>
              <a:rPr lang="en-US" b="1" dirty="0" err="1"/>
              <a:t>dönemi</a:t>
            </a:r>
            <a:r>
              <a:rPr lang="en-US" b="1" dirty="0"/>
              <a:t> </a:t>
            </a:r>
            <a:r>
              <a:rPr lang="en-US" b="1" dirty="0" err="1"/>
              <a:t>içinde</a:t>
            </a:r>
            <a:r>
              <a:rPr lang="en-US" b="1" dirty="0"/>
              <a:t>  de </a:t>
            </a:r>
            <a:r>
              <a:rPr lang="en-US" b="1" dirty="0" err="1"/>
              <a:t>okulunuz</a:t>
            </a:r>
            <a:r>
              <a:rPr lang="en-US" b="1" dirty="0"/>
              <a:t> </a:t>
            </a:r>
            <a:r>
              <a:rPr lang="en-US" b="1" dirty="0" err="1"/>
              <a:t>tarafından</a:t>
            </a:r>
            <a:r>
              <a:rPr lang="en-US" b="1" dirty="0"/>
              <a:t> </a:t>
            </a:r>
            <a:r>
              <a:rPr lang="en-US" b="1" dirty="0" err="1"/>
              <a:t>rehberlik</a:t>
            </a:r>
            <a:r>
              <a:rPr lang="en-US" b="1" dirty="0"/>
              <a:t> </a:t>
            </a:r>
            <a:r>
              <a:rPr lang="en-US" b="1" dirty="0" err="1"/>
              <a:t>ve</a:t>
            </a:r>
            <a:r>
              <a:rPr lang="en-US" b="1" dirty="0"/>
              <a:t> </a:t>
            </a:r>
            <a:r>
              <a:rPr lang="en-US" b="1" dirty="0" err="1"/>
              <a:t>takip</a:t>
            </a:r>
            <a:r>
              <a:rPr lang="en-US" b="1" dirty="0"/>
              <a:t> </a:t>
            </a:r>
            <a:r>
              <a:rPr lang="en-US" b="1" dirty="0" err="1"/>
              <a:t>amaçlı</a:t>
            </a:r>
            <a:r>
              <a:rPr lang="en-US" b="1" dirty="0"/>
              <a:t> </a:t>
            </a:r>
            <a:r>
              <a:rPr lang="en-US" b="1" dirty="0" err="1"/>
              <a:t>teftiş</a:t>
            </a:r>
            <a:r>
              <a:rPr lang="en-US" b="1" dirty="0"/>
              <a:t> </a:t>
            </a:r>
            <a:r>
              <a:rPr lang="en-US" b="1" dirty="0" err="1"/>
              <a:t>edileceksiniz</a:t>
            </a:r>
            <a:r>
              <a:rPr lang="en-US" b="1" dirty="0"/>
              <a:t>.</a:t>
            </a:r>
          </a:p>
        </p:txBody>
      </p:sp>
      <p:pic>
        <p:nvPicPr>
          <p:cNvPr id="7170" name="Picture 2" descr="TURİZM LİSESİ STAJ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7893" y="1628800"/>
            <a:ext cx="4689501"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699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1847528" y="320040"/>
            <a:ext cx="72390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t>TURİZM LİSELERİNDE ALANLAR VE ALT DALLARI</a:t>
            </a:r>
            <a:endParaRPr lang="en-US" b="1" dirty="0"/>
          </a:p>
        </p:txBody>
      </p:sp>
      <p:sp>
        <p:nvSpPr>
          <p:cNvPr id="4" name="İçerik Yer Tutucusu 2"/>
          <p:cNvSpPr txBox="1">
            <a:spLocks/>
          </p:cNvSpPr>
          <p:nvPr/>
        </p:nvSpPr>
        <p:spPr>
          <a:xfrm>
            <a:off x="457200" y="1609416"/>
            <a:ext cx="4774704" cy="47719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just">
              <a:buFont typeface="+mj-lt"/>
              <a:buAutoNum type="arabicPeriod"/>
            </a:pPr>
            <a:r>
              <a:rPr lang="tr-TR" sz="2200" b="1" dirty="0"/>
              <a:t>Konaklama ve Seyahat Hizmetleri</a:t>
            </a:r>
          </a:p>
          <a:p>
            <a:r>
              <a:rPr lang="tr-TR" sz="2200" dirty="0"/>
              <a:t> </a:t>
            </a:r>
            <a:r>
              <a:rPr lang="en-US" sz="2200" dirty="0" err="1"/>
              <a:t>Ön</a:t>
            </a:r>
            <a:r>
              <a:rPr lang="en-US" sz="2200" dirty="0"/>
              <a:t> </a:t>
            </a:r>
            <a:r>
              <a:rPr lang="en-US" sz="2200" dirty="0" err="1"/>
              <a:t>Büro</a:t>
            </a:r>
            <a:r>
              <a:rPr lang="en-US" sz="2200" dirty="0"/>
              <a:t> </a:t>
            </a:r>
            <a:r>
              <a:rPr lang="en-US" sz="2200" dirty="0" err="1"/>
              <a:t>Elemanı</a:t>
            </a:r>
            <a:r>
              <a:rPr lang="en-US" sz="2200" dirty="0"/>
              <a:t> Dalı</a:t>
            </a:r>
            <a:r>
              <a:rPr lang="tr-TR" sz="2200" dirty="0"/>
              <a:t>*</a:t>
            </a:r>
            <a:endParaRPr lang="en-US" sz="2200" dirty="0"/>
          </a:p>
          <a:p>
            <a:r>
              <a:rPr lang="tr-TR" sz="2200" dirty="0"/>
              <a:t> </a:t>
            </a:r>
            <a:r>
              <a:rPr lang="en-US" sz="2200" dirty="0"/>
              <a:t>Kat </a:t>
            </a:r>
            <a:r>
              <a:rPr lang="en-US" sz="2200" dirty="0" err="1"/>
              <a:t>Hizmetleri</a:t>
            </a:r>
            <a:r>
              <a:rPr lang="en-US" sz="2200" dirty="0"/>
              <a:t> </a:t>
            </a:r>
            <a:r>
              <a:rPr lang="en-US" sz="2200" dirty="0" err="1"/>
              <a:t>Elemanı</a:t>
            </a:r>
            <a:r>
              <a:rPr lang="en-US" sz="2200" dirty="0"/>
              <a:t> Dalı</a:t>
            </a:r>
            <a:r>
              <a:rPr lang="tr-TR" sz="2200" dirty="0"/>
              <a:t>*</a:t>
            </a:r>
            <a:endParaRPr lang="en-US" sz="2200" dirty="0"/>
          </a:p>
          <a:p>
            <a:r>
              <a:rPr lang="tr-TR" sz="2200" dirty="0"/>
              <a:t> </a:t>
            </a:r>
            <a:r>
              <a:rPr lang="en-US" sz="2200" dirty="0" err="1"/>
              <a:t>Rezervasyon</a:t>
            </a:r>
            <a:r>
              <a:rPr lang="en-US" sz="2200" dirty="0"/>
              <a:t> </a:t>
            </a:r>
            <a:r>
              <a:rPr lang="en-US" sz="2200" dirty="0" err="1"/>
              <a:t>Elemanı</a:t>
            </a:r>
            <a:r>
              <a:rPr lang="en-US" sz="2200" dirty="0"/>
              <a:t> Dalı</a:t>
            </a:r>
          </a:p>
          <a:p>
            <a:r>
              <a:rPr lang="tr-TR" sz="2200" dirty="0"/>
              <a:t> </a:t>
            </a:r>
            <a:r>
              <a:rPr lang="en-US" sz="2200" dirty="0" err="1"/>
              <a:t>Operasyon</a:t>
            </a:r>
            <a:r>
              <a:rPr lang="en-US" sz="2200" dirty="0"/>
              <a:t> </a:t>
            </a:r>
            <a:r>
              <a:rPr lang="en-US" sz="2200" dirty="0" err="1"/>
              <a:t>Elemanı</a:t>
            </a:r>
            <a:r>
              <a:rPr lang="en-US" sz="2200" dirty="0"/>
              <a:t> Dalı</a:t>
            </a:r>
          </a:p>
          <a:p>
            <a:pPr marL="514350" indent="-514350" algn="just">
              <a:buFont typeface="+mj-lt"/>
              <a:buAutoNum type="arabicPeriod"/>
            </a:pPr>
            <a:endParaRPr lang="tr-TR" sz="2200" dirty="0"/>
          </a:p>
          <a:p>
            <a:pPr marL="0" indent="0" algn="just">
              <a:buNone/>
            </a:pPr>
            <a:r>
              <a:rPr lang="tr-TR" sz="2200" b="1" dirty="0"/>
              <a:t>2.      Yiyecek – İçecek Hizmetleri</a:t>
            </a:r>
          </a:p>
          <a:p>
            <a:pPr algn="just"/>
            <a:r>
              <a:rPr lang="tr-TR" sz="2200" dirty="0"/>
              <a:t>Pastacılık </a:t>
            </a:r>
          </a:p>
          <a:p>
            <a:pPr algn="just"/>
            <a:r>
              <a:rPr lang="tr-TR" sz="2200" dirty="0"/>
              <a:t>Mutfak * (Aşçılık)</a:t>
            </a:r>
          </a:p>
          <a:p>
            <a:pPr algn="just"/>
            <a:r>
              <a:rPr lang="tr-TR" sz="2200" dirty="0"/>
              <a:t>Servis*  (Garsonluk)</a:t>
            </a:r>
          </a:p>
          <a:p>
            <a:pPr algn="just"/>
            <a:r>
              <a:rPr lang="tr-TR" sz="2200" dirty="0"/>
              <a:t>Bar</a:t>
            </a:r>
          </a:p>
          <a:p>
            <a:pPr algn="just"/>
            <a:r>
              <a:rPr lang="tr-TR" sz="2200" dirty="0"/>
              <a:t>Host-Hosteslik</a:t>
            </a:r>
            <a:endParaRPr lang="en-US" sz="2200" dirty="0"/>
          </a:p>
        </p:txBody>
      </p:sp>
      <p:pic>
        <p:nvPicPr>
          <p:cNvPr id="8194" name="Picture 2" descr="ön büro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44" y="866206"/>
            <a:ext cx="372324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at hizmetler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144" y="3764511"/>
            <a:ext cx="3738736" cy="259228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955643" y="6381328"/>
            <a:ext cx="7300597" cy="369332"/>
          </a:xfrm>
          <a:prstGeom prst="rect">
            <a:avLst/>
          </a:prstGeom>
          <a:noFill/>
        </p:spPr>
        <p:txBody>
          <a:bodyPr wrap="square" rtlCol="0">
            <a:spAutoFit/>
          </a:bodyPr>
          <a:lstStyle/>
          <a:p>
            <a:r>
              <a:rPr lang="tr-TR" dirty="0"/>
              <a:t>* İle gösterilen dallar Sarıkamış Turizm Lisesinde bulunmaktadır.</a:t>
            </a:r>
          </a:p>
        </p:txBody>
      </p:sp>
    </p:spTree>
    <p:extLst>
      <p:ext uri="{BB962C8B-B14F-4D97-AF65-F5344CB8AC3E}">
        <p14:creationId xmlns:p14="http://schemas.microsoft.com/office/powerpoint/2010/main" val="3606325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endParaRPr kumimoji="0" lang="en-US"/>
          </a:p>
        </p:txBody>
      </p:sp>
      <p:sp>
        <p:nvSpPr>
          <p:cNvPr id="3" name="Dikdörtgen 2"/>
          <p:cNvSpPr/>
          <p:nvPr/>
        </p:nvSpPr>
        <p:spPr>
          <a:xfrm>
            <a:off x="2591072" y="2967335"/>
            <a:ext cx="7009868" cy="923330"/>
          </a:xfrm>
          <a:prstGeom prst="rect">
            <a:avLst/>
          </a:prstGeom>
          <a:solidFill>
            <a:schemeClr val="tx1"/>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GÜZEL SANATLAR LİSESİ</a:t>
            </a:r>
          </a:p>
        </p:txBody>
      </p:sp>
    </p:spTree>
    <p:extLst>
      <p:ext uri="{BB962C8B-B14F-4D97-AF65-F5344CB8AC3E}">
        <p14:creationId xmlns:p14="http://schemas.microsoft.com/office/powerpoint/2010/main" val="3314891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95400" y="908720"/>
            <a:ext cx="6096000" cy="5509200"/>
          </a:xfrm>
          <a:prstGeom prst="rect">
            <a:avLst/>
          </a:prstGeom>
        </p:spPr>
        <p:txBody>
          <a:bodyPr>
            <a:spAutoFit/>
          </a:bodyPr>
          <a:lstStyle/>
          <a:p>
            <a:endParaRPr lang="tr-TR" sz="2200" b="1" dirty="0"/>
          </a:p>
          <a:p>
            <a:pPr marL="285750" indent="-285750">
              <a:buFont typeface="Arial" pitchFamily="34" charset="0"/>
              <a:buChar char="•"/>
            </a:pPr>
            <a:r>
              <a:rPr lang="tr-TR" sz="2200" b="1" dirty="0"/>
              <a:t>Anadolu Güzel Sanatlar Liseleri, yetenekli olan öğrencilerin yaratıcı, yapıcı ve yorum yeteneklerini geliştirmek, öğrencileri yetenekleri doğrultusunda araştırıcı ve geliştirici çalışmalara yöneltmektir.</a:t>
            </a:r>
          </a:p>
          <a:p>
            <a:pPr marL="285750" indent="-285750">
              <a:buFont typeface="Arial" pitchFamily="34" charset="0"/>
              <a:buChar char="•"/>
            </a:pPr>
            <a:endParaRPr lang="tr-TR" sz="2200" b="1" dirty="0"/>
          </a:p>
          <a:p>
            <a:pPr marL="285750" indent="-285750">
              <a:buFont typeface="Arial" pitchFamily="34" charset="0"/>
              <a:buChar char="•"/>
            </a:pPr>
            <a:r>
              <a:rPr lang="tr-TR" sz="2200" b="1" dirty="0"/>
              <a:t>Sınıflardaki öğrenci sayısı kesinlikle 24 kişinin üzerine çıkamaz.</a:t>
            </a:r>
          </a:p>
          <a:p>
            <a:pPr marL="285750" indent="-285750">
              <a:buFont typeface="Arial" pitchFamily="34" charset="0"/>
              <a:buChar char="•"/>
            </a:pPr>
            <a:endParaRPr lang="tr-TR" sz="2200" b="1" dirty="0"/>
          </a:p>
          <a:p>
            <a:pPr marL="285750" indent="-285750">
              <a:buFont typeface="Arial" pitchFamily="34" charset="0"/>
              <a:buChar char="•"/>
            </a:pPr>
            <a:r>
              <a:rPr lang="tr-TR" sz="2200" b="1" dirty="0"/>
              <a:t>Anadolu Güzel Sanatlar Liselerinde </a:t>
            </a:r>
            <a:r>
              <a:rPr lang="tr-TR" sz="2200" b="1" i="1" u="sng" dirty="0"/>
              <a:t>Fonetik (Müzik)</a:t>
            </a:r>
            <a:r>
              <a:rPr lang="tr-TR" sz="2200" b="1" dirty="0"/>
              <a:t>, </a:t>
            </a:r>
            <a:r>
              <a:rPr lang="tr-TR" sz="2200" b="1" i="1" u="sng" dirty="0"/>
              <a:t>Plastik Sanatlar (Resim, Heykel), Drama (Sahne ve Görüntü)</a:t>
            </a:r>
            <a:r>
              <a:rPr lang="tr-TR" sz="2200" b="1" dirty="0"/>
              <a:t> sanatları bölümleri vardır.</a:t>
            </a:r>
          </a:p>
          <a:p>
            <a:pPr marL="285750" indent="-285750">
              <a:buFont typeface="Arial" pitchFamily="34" charset="0"/>
              <a:buChar char="•"/>
            </a:pPr>
            <a:endParaRPr lang="tr-TR" sz="2200" b="1" dirty="0"/>
          </a:p>
          <a:p>
            <a:pPr marL="285750" indent="-285750">
              <a:buFont typeface="Arial" pitchFamily="34" charset="0"/>
              <a:buChar char="•"/>
            </a:pPr>
            <a:r>
              <a:rPr lang="tr-TR" sz="2200" b="1" dirty="0"/>
              <a:t>Bu okullara yetenek sınavı ile öğrenci alınmaktadır.</a:t>
            </a:r>
          </a:p>
        </p:txBody>
      </p:sp>
      <p:pic>
        <p:nvPicPr>
          <p:cNvPr id="9218" name="Picture 2" descr="güzel sanatlar lisesi SERG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168" y="1700808"/>
            <a:ext cx="3623642"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370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279577" y="2533783"/>
            <a:ext cx="7128792" cy="923330"/>
          </a:xfrm>
          <a:prstGeom prst="rect">
            <a:avLst/>
          </a:prstGeom>
          <a:solidFill>
            <a:schemeClr val="tx1"/>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SPOR LİSELERİ</a:t>
            </a:r>
          </a:p>
        </p:txBody>
      </p:sp>
    </p:spTree>
    <p:extLst>
      <p:ext uri="{BB962C8B-B14F-4D97-AF65-F5344CB8AC3E}">
        <p14:creationId xmlns:p14="http://schemas.microsoft.com/office/powerpoint/2010/main" val="78465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07368" y="21093"/>
            <a:ext cx="6624736" cy="6878806"/>
          </a:xfrm>
          <a:prstGeom prst="rect">
            <a:avLst/>
          </a:prstGeom>
        </p:spPr>
        <p:txBody>
          <a:bodyPr wrap="square">
            <a:spAutoFit/>
          </a:bodyPr>
          <a:lstStyle/>
          <a:p>
            <a:endParaRPr lang="tr-TR" sz="2100" b="1" dirty="0"/>
          </a:p>
          <a:p>
            <a:pPr marL="285750" indent="-285750">
              <a:buFont typeface="Arial" pitchFamily="34" charset="0"/>
              <a:buChar char="•"/>
            </a:pPr>
            <a:r>
              <a:rPr lang="tr-TR" sz="2100" b="1" dirty="0"/>
              <a:t>Spor liseleri; beden eğitimi ve sporla ilgili yüksek öğretim kurumlarının bulunduğu; spor lisesi programlarının uygulanabileceği kapalı spor salonu, futbol sahası ve benzeri spor alanları ile yeterli spor araç-gereci bulunan, fizikî alt yapısı uygun olan okullardır. </a:t>
            </a:r>
          </a:p>
          <a:p>
            <a:pPr marL="285750" indent="-285750">
              <a:buFont typeface="Arial" pitchFamily="34" charset="0"/>
              <a:buChar char="•"/>
            </a:pPr>
            <a:endParaRPr lang="tr-TR" sz="2100" b="1" dirty="0"/>
          </a:p>
          <a:p>
            <a:pPr marL="285750" indent="-285750">
              <a:buFont typeface="Arial" pitchFamily="34" charset="0"/>
              <a:buChar char="•"/>
            </a:pPr>
            <a:r>
              <a:rPr lang="tr-TR" sz="2100" b="1" dirty="0"/>
              <a:t>Yatılı, gündüzlü ve karma eğitim yapan liselerdir.</a:t>
            </a:r>
          </a:p>
          <a:p>
            <a:pPr marL="285750" indent="-285750">
              <a:buFont typeface="Arial" pitchFamily="34" charset="0"/>
              <a:buChar char="•"/>
            </a:pPr>
            <a:endParaRPr lang="tr-TR" sz="2100" b="1" dirty="0"/>
          </a:p>
          <a:p>
            <a:pPr marL="285750" indent="-285750">
              <a:buFont typeface="Arial" pitchFamily="34" charset="0"/>
              <a:buChar char="•"/>
            </a:pPr>
            <a:r>
              <a:rPr lang="tr-TR" sz="2100" b="1" dirty="0"/>
              <a:t>Bir sınıftaki öğrenci sayısı ise 30’u geçemez.</a:t>
            </a:r>
          </a:p>
          <a:p>
            <a:pPr marL="285750" indent="-285750">
              <a:buFont typeface="Arial" pitchFamily="34" charset="0"/>
              <a:buChar char="•"/>
            </a:pPr>
            <a:endParaRPr lang="tr-TR" sz="2100" b="1" dirty="0"/>
          </a:p>
          <a:p>
            <a:pPr marL="285750" indent="-285750">
              <a:buFont typeface="Arial" pitchFamily="34" charset="0"/>
              <a:buChar char="•"/>
            </a:pPr>
            <a:r>
              <a:rPr lang="tr-TR" sz="2100" b="1" dirty="0"/>
              <a:t>Yüksek Öğrenim Kurumları (kendi alanlarında), seçecekleri Fakültelere girişlerde spor liselerinin ilgili bölümlerinden mezun öğrencilere ek başarı puanı vermektedir.</a:t>
            </a:r>
          </a:p>
          <a:p>
            <a:pPr marL="285750" indent="-285750">
              <a:buFont typeface="Arial" pitchFamily="34" charset="0"/>
              <a:buChar char="•"/>
            </a:pPr>
            <a:endParaRPr lang="tr-TR" sz="2100" b="1" dirty="0"/>
          </a:p>
          <a:p>
            <a:pPr marL="285750" indent="-285750">
              <a:buFont typeface="Arial" pitchFamily="34" charset="0"/>
              <a:buChar char="•"/>
            </a:pPr>
            <a:r>
              <a:rPr lang="tr-TR" sz="2100" b="1" dirty="0"/>
              <a:t>Bu okullara yetenek sınavı ile öğrenci alınmaktadır.</a:t>
            </a:r>
          </a:p>
          <a:p>
            <a:pPr marL="285750" indent="-285750">
              <a:buFont typeface="Arial" pitchFamily="34" charset="0"/>
              <a:buChar char="•"/>
            </a:pPr>
            <a:endParaRPr lang="tr-TR" sz="2100" b="1" dirty="0"/>
          </a:p>
          <a:p>
            <a:pPr marL="285750" indent="-285750">
              <a:buFont typeface="Arial" pitchFamily="34" charset="0"/>
              <a:buChar char="•"/>
            </a:pPr>
            <a:r>
              <a:rPr lang="tr-TR" sz="2100" b="1" dirty="0"/>
              <a:t>Spor lisesi mezunları artık 1. kademe antrenör belgesine sahip olacak.</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120" y="833898"/>
            <a:ext cx="4880223" cy="497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05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endParaRPr kumimoji="0" lang="en-US" dirty="0"/>
          </a:p>
        </p:txBody>
      </p:sp>
      <p:sp>
        <p:nvSpPr>
          <p:cNvPr id="4" name="Dikdörtgen 3"/>
          <p:cNvSpPr/>
          <p:nvPr/>
        </p:nvSpPr>
        <p:spPr>
          <a:xfrm>
            <a:off x="119336" y="-387424"/>
            <a:ext cx="2279791" cy="778674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0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tr-TR" sz="50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Dikdörtgen 4"/>
          <p:cNvSpPr/>
          <p:nvPr/>
        </p:nvSpPr>
        <p:spPr>
          <a:xfrm>
            <a:off x="1966864" y="1520785"/>
            <a:ext cx="10225136" cy="1384995"/>
          </a:xfrm>
          <a:prstGeom prst="rect">
            <a:avLst/>
          </a:prstGeom>
          <a:noFill/>
        </p:spPr>
        <p:txBody>
          <a:bodyPr wrap="square" lIns="91440" tIns="45720" rIns="91440" bIns="45720">
            <a:spAutoFit/>
          </a:bodyPr>
          <a:lstStyle/>
          <a:p>
            <a:pPr algn="just"/>
            <a:r>
              <a:rPr lang="tr-TR"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tr-TR"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2020 YILINDA 8. SINIFTAN MEZUN OLACAK ÖĞRENCİ SAYISI YAKLAŞIK OLARAK </a:t>
            </a:r>
          </a:p>
          <a:p>
            <a:pPr algn="just"/>
            <a:r>
              <a:rPr lang="tr-TR" sz="2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1.800.000 TAHMİN EDİLİYOR DOLAYISIYLA </a:t>
            </a:r>
            <a:r>
              <a:rPr lang="tr-TR"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SINAVA GİRECEK ÖĞRENCİ SAYISINDA DA ARTIŞ OLACAKTIR.</a:t>
            </a:r>
            <a:r>
              <a:rPr lang="tr-TR" sz="2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p>
        </p:txBody>
      </p:sp>
      <p:sp>
        <p:nvSpPr>
          <p:cNvPr id="6" name="Dikdörtgen 5"/>
          <p:cNvSpPr/>
          <p:nvPr/>
        </p:nvSpPr>
        <p:spPr>
          <a:xfrm>
            <a:off x="1998395" y="3359212"/>
            <a:ext cx="10105800" cy="1384995"/>
          </a:xfrm>
          <a:prstGeom prst="rect">
            <a:avLst/>
          </a:prstGeom>
          <a:noFill/>
        </p:spPr>
        <p:txBody>
          <a:bodyPr wrap="square" lIns="91440" tIns="45720" rIns="91440" bIns="45720">
            <a:spAutoFit/>
          </a:bodyPr>
          <a:lstStyle/>
          <a:p>
            <a:pPr algn="just"/>
            <a:r>
              <a:rPr lang="tr-TR"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tr-TR"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SON ZAMANLARDA YAPILAN ÇALIŞMALARLA NİTELİKLİ LİSELERİN SAYISINDA ARTIŞ SAĞLANMASI PLANLANMAKTADIR. AYNI ŞEKİLDE NİTELİKLİ LİSELERİN KONTENJANLARINDA DA ARTIŞ YAPILMASI PLANLANMAKTADIR.</a:t>
            </a:r>
            <a:endParaRPr lang="tr-TR" sz="2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042666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403778"/>
            <a:ext cx="12192000" cy="1754326"/>
          </a:xfrm>
          <a:prstGeom prst="rect">
            <a:avLst/>
          </a:prstGeom>
          <a:solidFill>
            <a:schemeClr val="tx2">
              <a:lumMod val="40000"/>
              <a:lumOff val="60000"/>
            </a:schemeClr>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SPOR LİSESİ VE GÜZEL SANATLAR LİSESİ </a:t>
            </a:r>
          </a:p>
          <a:p>
            <a:pPr algn="ctr"/>
            <a:r>
              <a:rPr lang="tr-TR"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BAŞVURU ŞARTLARI</a:t>
            </a:r>
            <a:endParaRPr lang="tr-T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Dikdörtgen 3"/>
          <p:cNvSpPr/>
          <p:nvPr/>
        </p:nvSpPr>
        <p:spPr>
          <a:xfrm>
            <a:off x="3287688" y="2348880"/>
            <a:ext cx="8280920" cy="4154984"/>
          </a:xfrm>
          <a:prstGeom prst="rect">
            <a:avLst/>
          </a:prstGeom>
        </p:spPr>
        <p:txBody>
          <a:bodyPr wrap="square">
            <a:spAutoFit/>
          </a:bodyPr>
          <a:lstStyle/>
          <a:p>
            <a:r>
              <a:rPr lang="tr-TR" sz="2200" b="1" dirty="0">
                <a:latin typeface="Times New Roman" pitchFamily="18" charset="0"/>
                <a:cs typeface="Times New Roman" pitchFamily="18" charset="0"/>
              </a:rPr>
              <a:t>Başvuru İşlemleri</a:t>
            </a:r>
          </a:p>
          <a:p>
            <a:endParaRPr lang="tr-TR" sz="2200" b="1" dirty="0">
              <a:latin typeface="Times New Roman" pitchFamily="18" charset="0"/>
              <a:cs typeface="Times New Roman" pitchFamily="18" charset="0"/>
            </a:endParaRPr>
          </a:p>
          <a:p>
            <a:r>
              <a:rPr lang="tr-TR" sz="2200" b="1" dirty="0">
                <a:latin typeface="Times New Roman" pitchFamily="18" charset="0"/>
                <a:cs typeface="Times New Roman" pitchFamily="18" charset="0"/>
              </a:rPr>
              <a:t>a) Ortaokul ve İmam hatip ortaokulunu  8. sınıfından mezun olmak.</a:t>
            </a:r>
          </a:p>
          <a:p>
            <a:endParaRPr lang="tr-TR" sz="2200" b="1" dirty="0">
              <a:latin typeface="Times New Roman" pitchFamily="18" charset="0"/>
              <a:cs typeface="Times New Roman" pitchFamily="18" charset="0"/>
            </a:endParaRPr>
          </a:p>
          <a:p>
            <a:r>
              <a:rPr lang="tr-TR" sz="2200" b="1" dirty="0">
                <a:latin typeface="Times New Roman" pitchFamily="18" charset="0"/>
                <a:cs typeface="Times New Roman" pitchFamily="18" charset="0"/>
              </a:rPr>
              <a:t>b)Yetenek sınavında başarılı olmak,</a:t>
            </a:r>
          </a:p>
          <a:p>
            <a:endParaRPr lang="tr-TR" sz="2200" b="1" dirty="0">
              <a:latin typeface="Times New Roman" pitchFamily="18" charset="0"/>
              <a:cs typeface="Times New Roman" pitchFamily="18" charset="0"/>
            </a:endParaRPr>
          </a:p>
          <a:p>
            <a:r>
              <a:rPr lang="tr-TR" sz="2200" b="1" dirty="0">
                <a:latin typeface="Times New Roman" pitchFamily="18" charset="0"/>
                <a:cs typeface="Times New Roman" pitchFamily="18" charset="0"/>
              </a:rPr>
              <a:t>c) Başvurular haziran ayında, yetenek sınavı ise temmuz  ayında  yapılmaktadır.</a:t>
            </a:r>
          </a:p>
          <a:p>
            <a:endParaRPr lang="tr-TR" sz="2200" b="1" dirty="0">
              <a:latin typeface="Times New Roman" pitchFamily="18" charset="0"/>
              <a:cs typeface="Times New Roman" pitchFamily="18" charset="0"/>
            </a:endParaRPr>
          </a:p>
          <a:p>
            <a:r>
              <a:rPr lang="tr-TR" sz="2200" b="1" dirty="0">
                <a:latin typeface="Times New Roman" pitchFamily="18" charset="0"/>
                <a:cs typeface="Times New Roman" pitchFamily="18" charset="0"/>
              </a:rPr>
              <a:t>d)Başvurular e-Okul üzerinden alınacak EK-1 Dilekçe Örneği ile ilgili okul müdürlüklerine yapılacaktır.</a:t>
            </a:r>
          </a:p>
        </p:txBody>
      </p:sp>
      <p:sp>
        <p:nvSpPr>
          <p:cNvPr id="5" name="Dikdörtgen 4"/>
          <p:cNvSpPr/>
          <p:nvPr/>
        </p:nvSpPr>
        <p:spPr>
          <a:xfrm>
            <a:off x="1017773" y="1027182"/>
            <a:ext cx="1861407" cy="624786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Tree>
    <p:extLst>
      <p:ext uri="{BB962C8B-B14F-4D97-AF65-F5344CB8AC3E}">
        <p14:creationId xmlns:p14="http://schemas.microsoft.com/office/powerpoint/2010/main" val="413015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79376" y="2276872"/>
            <a:ext cx="9865096" cy="4154984"/>
          </a:xfrm>
          <a:prstGeom prst="rect">
            <a:avLst/>
          </a:prstGeom>
        </p:spPr>
        <p:txBody>
          <a:bodyPr wrap="square">
            <a:spAutoFit/>
          </a:bodyPr>
          <a:lstStyle/>
          <a:p>
            <a:r>
              <a:rPr lang="tr-TR" b="1" dirty="0"/>
              <a:t>a)</a:t>
            </a:r>
            <a:r>
              <a:rPr lang="tr-TR" dirty="0"/>
              <a:t> Öğrenci seçimine ilişkin yetenek sınavı, bölümler bazında  oluşturulan komisyonlar marifetiyle yapılacaktır.</a:t>
            </a:r>
          </a:p>
          <a:p>
            <a:endParaRPr lang="tr-TR" dirty="0"/>
          </a:p>
          <a:p>
            <a:r>
              <a:rPr lang="tr-TR" b="1" dirty="0"/>
              <a:t>b)</a:t>
            </a:r>
            <a:r>
              <a:rPr lang="tr-TR" dirty="0"/>
              <a:t> Sınavlar;  alanın özelliğine uygun olarak komisyonca belirlenen ve okul müdürünce onaylanan esas ve ölçütlere göre 100 puan üzerinden değerlendirilir.</a:t>
            </a:r>
          </a:p>
          <a:p>
            <a:endParaRPr lang="tr-TR" dirty="0"/>
          </a:p>
          <a:p>
            <a:r>
              <a:rPr lang="tr-TR" b="1" dirty="0"/>
              <a:t>c)</a:t>
            </a:r>
            <a:r>
              <a:rPr lang="tr-TR" dirty="0"/>
              <a:t>Öğrenci seçimi; yetenek sınavında 50 (elli) puan barajının altında kalan başarısız sayılarak değerlendirmeye alınmaz. Yetenek sınavında 50 ve üzeri puan alanların; </a:t>
            </a:r>
            <a:r>
              <a:rPr lang="tr-TR" sz="2400" b="1" u="sng" dirty="0"/>
              <a:t>yetenek sınavının % 70’i</a:t>
            </a:r>
            <a:r>
              <a:rPr lang="tr-TR" dirty="0"/>
              <a:t> ile yüzlük sisteme dönüştürülen </a:t>
            </a:r>
            <a:r>
              <a:rPr lang="tr-TR" sz="2400" b="1" u="sng" dirty="0"/>
              <a:t>orta öğretime yerleştirme puanının % 30’u </a:t>
            </a:r>
            <a:r>
              <a:rPr lang="tr-TR" dirty="0"/>
              <a:t>alınarak 100(yüz) tam puan üzerinden puan üstünlüğüne göre yapılır. Orta öğretime yerleştirmeye esas puanı olmayan öğrencilerden 50 baraj puanı aranmaz.</a:t>
            </a:r>
          </a:p>
          <a:p>
            <a:endParaRPr lang="tr-TR" dirty="0"/>
          </a:p>
          <a:p>
            <a:r>
              <a:rPr lang="tr-TR" b="1" dirty="0"/>
              <a:t>d)</a:t>
            </a:r>
            <a:r>
              <a:rPr lang="tr-TR" dirty="0"/>
              <a:t> Başvurular, öğrenci seçimi ve kayıt-kabulle ilgili iş ve işlemler Bakanlıkça belirlenen takvime göre yürütülür.</a:t>
            </a:r>
          </a:p>
        </p:txBody>
      </p:sp>
      <p:sp>
        <p:nvSpPr>
          <p:cNvPr id="4" name="Dikdörtgen 3"/>
          <p:cNvSpPr/>
          <p:nvPr/>
        </p:nvSpPr>
        <p:spPr>
          <a:xfrm>
            <a:off x="0" y="403778"/>
            <a:ext cx="12192000" cy="1754326"/>
          </a:xfrm>
          <a:prstGeom prst="rect">
            <a:avLst/>
          </a:prstGeom>
          <a:solidFill>
            <a:schemeClr val="tx2">
              <a:lumMod val="40000"/>
              <a:lumOff val="60000"/>
            </a:schemeClr>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SPOR LİSESİ VE GÜZEL SANATLAR LİSESİ </a:t>
            </a:r>
          </a:p>
          <a:p>
            <a:pPr algn="ctr"/>
            <a:r>
              <a:rPr lang="tr-TR"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YETENEK SINAVLARININ İÇERİĞİ</a:t>
            </a:r>
          </a:p>
        </p:txBody>
      </p:sp>
    </p:spTree>
    <p:extLst>
      <p:ext uri="{BB962C8B-B14F-4D97-AF65-F5344CB8AC3E}">
        <p14:creationId xmlns:p14="http://schemas.microsoft.com/office/powerpoint/2010/main" val="821888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124" y="428604"/>
            <a:ext cx="6238876" cy="5857916"/>
          </a:xfrm>
          <a:prstGeom prst="rect">
            <a:avLst/>
          </a:prstGeom>
        </p:spPr>
      </p:pic>
      <p:sp>
        <p:nvSpPr>
          <p:cNvPr id="6" name="Unvan 1"/>
          <p:cNvSpPr>
            <a:spLocks noGrp="1"/>
          </p:cNvSpPr>
          <p:nvPr>
            <p:ph type="title"/>
          </p:nvPr>
        </p:nvSpPr>
        <p:spPr>
          <a:xfrm>
            <a:off x="666712" y="785794"/>
            <a:ext cx="4992050" cy="5137929"/>
          </a:xfrm>
          <a:effectLst>
            <a:outerShdw dist="50800" dir="5400000" sx="41000" sy="41000" algn="ctr" rotWithShape="0">
              <a:srgbClr val="000000">
                <a:alpha val="48000"/>
              </a:srgbClr>
            </a:outerShdw>
          </a:effectLst>
          <a:scene3d>
            <a:camera prst="orthographicFront"/>
            <a:lightRig rig="threePt" dir="t"/>
          </a:scene3d>
          <a:sp3d>
            <a:bevelB prst="angle"/>
          </a:sp3d>
        </p:spPr>
        <p:txBody>
          <a:bodyPr>
            <a:normAutofit/>
          </a:bodyPr>
          <a:lstStyle/>
          <a:p>
            <a:br>
              <a:rPr lang="tr-TR" b="1" dirty="0"/>
            </a:br>
            <a:r>
              <a:rPr lang="tr-TR" b="1" dirty="0"/>
              <a:t>MESLEK LİSELERİNDE ÜNİVERSİTEYE HAZIRLIK NE  DURUMDA ?</a:t>
            </a:r>
            <a:br>
              <a:rPr lang="tr-TR" dirty="0"/>
            </a:br>
            <a:endParaRPr lang="tr-TR" b="1" dirty="0"/>
          </a:p>
        </p:txBody>
      </p:sp>
    </p:spTree>
    <p:extLst>
      <p:ext uri="{BB962C8B-B14F-4D97-AF65-F5344CB8AC3E}">
        <p14:creationId xmlns:p14="http://schemas.microsoft.com/office/powerpoint/2010/main" val="3085820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809588" y="142852"/>
            <a:ext cx="9429816" cy="135732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600" b="1" i="0" u="none" strike="noStrike" kern="1200" cap="none" spc="0" normalizeH="0" baseline="0" noProof="0" dirty="0">
                <a:ln>
                  <a:noFill/>
                </a:ln>
                <a:solidFill>
                  <a:schemeClr val="tx1"/>
                </a:solidFill>
                <a:effectLst/>
                <a:uLnTx/>
                <a:uFillTx/>
                <a:latin typeface="+mj-lt"/>
                <a:ea typeface="+mj-ea"/>
                <a:cs typeface="+mj-cs"/>
              </a:rPr>
              <a:t>TYT SINAVI KONULARI</a:t>
            </a:r>
            <a:br>
              <a:rPr kumimoji="0" lang="tr-TR" sz="2600" b="0" i="0" u="none" strike="noStrike" kern="1200" cap="none" spc="0" normalizeH="0" baseline="0" noProof="0" dirty="0">
                <a:ln>
                  <a:noFill/>
                </a:ln>
                <a:solidFill>
                  <a:schemeClr val="tx1"/>
                </a:solidFill>
                <a:effectLst/>
                <a:uLnTx/>
                <a:uFillTx/>
                <a:latin typeface="+mj-lt"/>
                <a:ea typeface="+mj-ea"/>
                <a:cs typeface="+mj-cs"/>
              </a:rPr>
            </a:br>
            <a:br>
              <a:rPr kumimoji="0" lang="tr-TR" sz="2600" b="0" i="0" u="none" strike="noStrike" kern="1200" cap="none" spc="0" normalizeH="0" baseline="0" noProof="0" dirty="0">
                <a:ln>
                  <a:noFill/>
                </a:ln>
                <a:solidFill>
                  <a:schemeClr val="tx1"/>
                </a:solidFill>
                <a:effectLst/>
                <a:uLnTx/>
                <a:uFillTx/>
                <a:latin typeface="+mj-lt"/>
                <a:ea typeface="+mj-ea"/>
                <a:cs typeface="+mj-cs"/>
              </a:rPr>
            </a:br>
            <a:r>
              <a:rPr kumimoji="0" lang="tr-TR" sz="2600" b="0" i="0" u="none" strike="noStrike" kern="1200" cap="none" spc="0" normalizeH="0" baseline="0" noProof="0" dirty="0">
                <a:ln>
                  <a:noFill/>
                </a:ln>
                <a:solidFill>
                  <a:schemeClr val="tx1"/>
                </a:solidFill>
                <a:effectLst/>
                <a:uLnTx/>
                <a:uFillTx/>
                <a:latin typeface="+mj-lt"/>
                <a:ea typeface="+mj-ea"/>
                <a:cs typeface="+mj-cs"/>
              </a:rPr>
              <a:t>(GENEL YETENEK-GENEL KÜLTÜR DERSLERİ)</a:t>
            </a:r>
          </a:p>
        </p:txBody>
      </p:sp>
      <p:sp>
        <p:nvSpPr>
          <p:cNvPr id="5" name="İçerik Yer Tutucusu 2"/>
          <p:cNvSpPr txBox="1">
            <a:spLocks/>
          </p:cNvSpPr>
          <p:nvPr/>
        </p:nvSpPr>
        <p:spPr>
          <a:xfrm>
            <a:off x="238084" y="1714488"/>
            <a:ext cx="5429287" cy="4572032"/>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a:ln>
                  <a:noFill/>
                </a:ln>
                <a:solidFill>
                  <a:schemeClr val="tx1"/>
                </a:solidFill>
                <a:effectLst/>
                <a:uLnTx/>
                <a:uFillTx/>
                <a:latin typeface="+mn-lt"/>
                <a:ea typeface="+mn-ea"/>
                <a:cs typeface="+mn-cs"/>
              </a:rPr>
              <a:t>40 TÜRKÇE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a:ln>
                  <a:noFill/>
                </a:ln>
                <a:solidFill>
                  <a:schemeClr val="tx1"/>
                </a:solidFill>
                <a:effectLst/>
                <a:uLnTx/>
                <a:uFillTx/>
                <a:latin typeface="+mn-lt"/>
                <a:ea typeface="+mn-ea"/>
                <a:cs typeface="+mn-cs"/>
              </a:rPr>
              <a:t>40 MATEMATİK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a:ln>
                  <a:noFill/>
                </a:ln>
                <a:solidFill>
                  <a:schemeClr val="tx1"/>
                </a:solidFill>
                <a:effectLst/>
                <a:uLnTx/>
                <a:uFillTx/>
                <a:latin typeface="+mn-lt"/>
                <a:ea typeface="+mn-ea"/>
                <a:cs typeface="+mn-cs"/>
              </a:rPr>
              <a:t>20 SOSYAL BİLİMLER (5 coğrafya, 5 tarih, 5 din k., 5 felsefe)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a:ln>
                  <a:noFill/>
                </a:ln>
                <a:solidFill>
                  <a:schemeClr val="tx1"/>
                </a:solidFill>
                <a:effectLst/>
                <a:uLnTx/>
                <a:uFillTx/>
                <a:latin typeface="+mn-lt"/>
                <a:ea typeface="+mn-ea"/>
                <a:cs typeface="+mn-cs"/>
              </a:rPr>
              <a:t>20 FEN BİLİMLERİ (7 fizik, 7 kimya, 6 biyoloji)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1" i="0" u="none" strike="noStrike" kern="1200" cap="none" spc="0" normalizeH="0" baseline="0" noProof="0" dirty="0">
                <a:ln>
                  <a:noFill/>
                </a:ln>
                <a:solidFill>
                  <a:schemeClr val="tx1"/>
                </a:solidFill>
                <a:effectLst/>
                <a:uLnTx/>
                <a:uFillTx/>
                <a:latin typeface="+mn-lt"/>
                <a:ea typeface="+mn-ea"/>
                <a:cs typeface="+mn-cs"/>
              </a:rPr>
              <a:t>*TYT ders içerikleri meslek liselerinin 9. ve 10. sınıflarında işlenir.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1" i="0" u="none" strike="noStrike" kern="1200" cap="none" spc="0" normalizeH="0" baseline="0" noProof="0" dirty="0">
                <a:ln>
                  <a:noFill/>
                </a:ln>
                <a:solidFill>
                  <a:schemeClr val="tx1"/>
                </a:solidFill>
                <a:effectLst/>
                <a:uLnTx/>
                <a:uFillTx/>
                <a:latin typeface="+mn-lt"/>
                <a:ea typeface="+mn-ea"/>
                <a:cs typeface="+mn-cs"/>
              </a:rPr>
              <a:t>*Sadece TYT sınavına giren bir öğrenci, 2 senelik bölümleri tercih edebilir.</a:t>
            </a:r>
          </a:p>
        </p:txBody>
      </p:sp>
      <p:pic>
        <p:nvPicPr>
          <p:cNvPr id="39938" name="Picture 2" descr="ÜNİVERSİTE ÖĞRENCİSİ ile ilgili görsel sonucu"/>
          <p:cNvPicPr>
            <a:picLocks noChangeAspect="1" noChangeArrowheads="1"/>
          </p:cNvPicPr>
          <p:nvPr/>
        </p:nvPicPr>
        <p:blipFill>
          <a:blip r:embed="rId2"/>
          <a:srcRect/>
          <a:stretch>
            <a:fillRect/>
          </a:stretch>
        </p:blipFill>
        <p:spPr bwMode="auto">
          <a:xfrm>
            <a:off x="5881686" y="1643050"/>
            <a:ext cx="5786478" cy="4500594"/>
          </a:xfrm>
          <a:prstGeom prst="rect">
            <a:avLst/>
          </a:prstGeom>
          <a:noFill/>
        </p:spPr>
      </p:pic>
    </p:spTree>
    <p:extLst>
      <p:ext uri="{BB962C8B-B14F-4D97-AF65-F5344CB8AC3E}">
        <p14:creationId xmlns:p14="http://schemas.microsoft.com/office/powerpoint/2010/main" val="281300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523968" y="428604"/>
            <a:ext cx="7729556" cy="589480"/>
          </a:xfrm>
        </p:spPr>
        <p:txBody>
          <a:bodyPr>
            <a:normAutofit fontScale="90000"/>
          </a:bodyPr>
          <a:lstStyle/>
          <a:p>
            <a:r>
              <a:rPr lang="tr-TR" b="1" dirty="0"/>
              <a:t>AYT SINAVLARI</a:t>
            </a:r>
          </a:p>
        </p:txBody>
      </p:sp>
      <p:sp>
        <p:nvSpPr>
          <p:cNvPr id="5" name="İçerik Yer Tutucusu 2"/>
          <p:cNvSpPr txBox="1">
            <a:spLocks/>
          </p:cNvSpPr>
          <p:nvPr/>
        </p:nvSpPr>
        <p:spPr>
          <a:xfrm>
            <a:off x="380960" y="1714488"/>
            <a:ext cx="5572164" cy="4286280"/>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a:ln>
                  <a:noFill/>
                </a:ln>
                <a:solidFill>
                  <a:schemeClr val="tx1"/>
                </a:solidFill>
                <a:effectLst/>
                <a:uLnTx/>
                <a:uFillTx/>
                <a:latin typeface="+mn-lt"/>
                <a:ea typeface="+mn-ea"/>
                <a:cs typeface="+mn-cs"/>
              </a:rPr>
              <a:t>EDEBİYAT – SOSYAL BİLİMLER 1 SINAVI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a:ln>
                  <a:noFill/>
                </a:ln>
                <a:solidFill>
                  <a:schemeClr val="tx1"/>
                </a:solidFill>
                <a:effectLst/>
                <a:uLnTx/>
                <a:uFillTx/>
                <a:latin typeface="+mn-lt"/>
                <a:ea typeface="+mn-ea"/>
                <a:cs typeface="+mn-cs"/>
              </a:rPr>
              <a:t>MATEMATİK – GEOMETRİ SINAVI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a:ln>
                  <a:noFill/>
                </a:ln>
                <a:solidFill>
                  <a:schemeClr val="tx1"/>
                </a:solidFill>
                <a:effectLst/>
                <a:uLnTx/>
                <a:uFillTx/>
                <a:latin typeface="+mn-lt"/>
                <a:ea typeface="+mn-ea"/>
                <a:cs typeface="+mn-cs"/>
              </a:rPr>
              <a:t>SOSYAL BİLİMLER SINAVI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a:ln>
                  <a:noFill/>
                </a:ln>
                <a:solidFill>
                  <a:schemeClr val="tx1"/>
                </a:solidFill>
                <a:effectLst/>
                <a:uLnTx/>
                <a:uFillTx/>
                <a:latin typeface="+mn-lt"/>
                <a:ea typeface="+mn-ea"/>
                <a:cs typeface="+mn-cs"/>
              </a:rPr>
              <a:t>FEN BİLİMLERİ SINAVI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a:ln>
                  <a:noFill/>
                </a:ln>
                <a:solidFill>
                  <a:schemeClr val="tx1"/>
                </a:solidFill>
                <a:effectLst/>
                <a:uLnTx/>
                <a:uFillTx/>
                <a:latin typeface="+mn-lt"/>
                <a:ea typeface="+mn-ea"/>
                <a:cs typeface="+mn-cs"/>
              </a:rPr>
              <a:t>YABANCI DİL SINAVI</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1" i="0" u="none" strike="noStrike" kern="1200" cap="none" spc="0" normalizeH="0" baseline="0" noProof="0" dirty="0">
                <a:ln>
                  <a:noFill/>
                </a:ln>
                <a:solidFill>
                  <a:schemeClr val="tx1"/>
                </a:solidFill>
                <a:effectLst/>
                <a:uLnTx/>
                <a:uFillTx/>
                <a:latin typeface="+mn-lt"/>
                <a:ea typeface="+mn-ea"/>
                <a:cs typeface="+mn-cs"/>
              </a:rPr>
              <a:t>*Yukarıdaki sınavların konuları meslek liselerinde görülmemektedir.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1" i="0" u="none" strike="noStrike" kern="1200" cap="none" spc="0" normalizeH="0" baseline="0" noProof="0" dirty="0">
                <a:ln>
                  <a:noFill/>
                </a:ln>
                <a:solidFill>
                  <a:schemeClr val="tx1"/>
                </a:solidFill>
                <a:effectLst/>
                <a:uLnTx/>
                <a:uFillTx/>
                <a:latin typeface="+mn-lt"/>
                <a:ea typeface="+mn-ea"/>
                <a:cs typeface="+mn-cs"/>
              </a:rPr>
              <a:t>*4 senelik bölümleri tercih edebilmek için AYT sınavlarına girmek gerekir.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8914" name="Picture 2" descr="LİSE ile ilgili görsel sonucu"/>
          <p:cNvPicPr>
            <a:picLocks noChangeAspect="1" noChangeArrowheads="1"/>
          </p:cNvPicPr>
          <p:nvPr/>
        </p:nvPicPr>
        <p:blipFill>
          <a:blip r:embed="rId2"/>
          <a:srcRect/>
          <a:stretch>
            <a:fillRect/>
          </a:stretch>
        </p:blipFill>
        <p:spPr bwMode="auto">
          <a:xfrm>
            <a:off x="6310314" y="1357298"/>
            <a:ext cx="5357850" cy="4572032"/>
          </a:xfrm>
          <a:prstGeom prst="rect">
            <a:avLst/>
          </a:prstGeom>
          <a:noFill/>
        </p:spPr>
      </p:pic>
    </p:spTree>
    <p:extLst>
      <p:ext uri="{BB962C8B-B14F-4D97-AF65-F5344CB8AC3E}">
        <p14:creationId xmlns:p14="http://schemas.microsoft.com/office/powerpoint/2010/main" val="1455241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endParaRPr kumimoji="0" lang="en-US" dirty="0"/>
          </a:p>
        </p:txBody>
      </p:sp>
      <p:sp>
        <p:nvSpPr>
          <p:cNvPr id="4" name="Dikdörtgen 3"/>
          <p:cNvSpPr/>
          <p:nvPr/>
        </p:nvSpPr>
        <p:spPr>
          <a:xfrm>
            <a:off x="1919536" y="2967334"/>
            <a:ext cx="8136904" cy="923330"/>
          </a:xfrm>
          <a:prstGeom prst="rect">
            <a:avLst/>
          </a:prstGeom>
          <a:solidFill>
            <a:schemeClr val="tx1"/>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İMAM HATİP LİSELERİ</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95400" y="25410"/>
            <a:ext cx="5688632" cy="6524863"/>
          </a:xfrm>
          <a:prstGeom prst="rect">
            <a:avLst/>
          </a:prstGeom>
        </p:spPr>
        <p:txBody>
          <a:bodyPr wrap="square">
            <a:spAutoFit/>
          </a:bodyPr>
          <a:lstStyle/>
          <a:p>
            <a:pPr marL="285750" indent="-285750">
              <a:buFont typeface="Arial" pitchFamily="34" charset="0"/>
              <a:buChar char="•"/>
            </a:pPr>
            <a:r>
              <a:rPr lang="tr-TR" sz="2200" dirty="0"/>
              <a:t>Anadolu imam hatip meslek liselerinde genel kültür derslerinin yanı sıra dini ağırlıklı Kuran-ı Kerim, Arapça, Hadis, Fıkıh, Tefsir, İslam Tarihi öğretim programı, Karşılaştırmalı Dinler Tarihi dersi vb. meslek dersleri de verilmektedir. </a:t>
            </a:r>
          </a:p>
          <a:p>
            <a:endParaRPr lang="tr-TR" sz="2200" dirty="0"/>
          </a:p>
          <a:p>
            <a:pPr marL="285750" indent="-285750">
              <a:buFont typeface="Arial" pitchFamily="34" charset="0"/>
              <a:buChar char="•"/>
            </a:pPr>
            <a:r>
              <a:rPr lang="tr-TR" sz="2200" dirty="0"/>
              <a:t>Meslek derslerinde vaiz uygulamalarına hazırlık yapılır.</a:t>
            </a:r>
          </a:p>
          <a:p>
            <a:endParaRPr lang="tr-TR" sz="2200" dirty="0"/>
          </a:p>
          <a:p>
            <a:endParaRPr lang="tr-TR" sz="2200" dirty="0"/>
          </a:p>
          <a:p>
            <a:pPr marL="285750" indent="-285750">
              <a:buFont typeface="Arial" pitchFamily="34" charset="0"/>
              <a:buChar char="•"/>
            </a:pPr>
            <a:r>
              <a:rPr lang="tr-TR" sz="2200" dirty="0"/>
              <a:t>Öğrenciler mesleki alanda, fen bilimlerinde, güzel sanatlarda, sosyal ve kültürel</a:t>
            </a:r>
          </a:p>
          <a:p>
            <a:r>
              <a:rPr lang="tr-TR" sz="2200" dirty="0"/>
              <a:t>konularda proje çalışmaları yapmaya teşvik edilmektedir. </a:t>
            </a:r>
          </a:p>
          <a:p>
            <a:endParaRPr lang="tr-TR" sz="2200" dirty="0"/>
          </a:p>
          <a:p>
            <a:pPr marL="285750" indent="-285750">
              <a:buFont typeface="Arial" pitchFamily="34" charset="0"/>
              <a:buChar char="•"/>
            </a:pPr>
            <a:r>
              <a:rPr lang="tr-TR" sz="2200" dirty="0"/>
              <a:t>Din öğretiminin bilimsel yöntemlerle desteklenerek derslerin işlendiği teknik donanımlı öğrenme ortamlarında geleceğin aydın din görevlileri yetiştirilmektedir.</a:t>
            </a:r>
          </a:p>
        </p:txBody>
      </p:sp>
      <p:pic>
        <p:nvPicPr>
          <p:cNvPr id="13314" name="Picture 2" descr="http://sehitomerhalisdemirkaihl.meb.k12.tr/meb_iys_dosyalar/27/01/760205/dosyalar/2017_04/25124233_20170425_113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6748" y="1523645"/>
            <a:ext cx="4751732" cy="3528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14148" b="18406"/>
          <a:stretch/>
        </p:blipFill>
        <p:spPr>
          <a:xfrm>
            <a:off x="1156655" y="2132856"/>
            <a:ext cx="10056440" cy="3815255"/>
          </a:xfrm>
          <a:prstGeom prst="rect">
            <a:avLst/>
          </a:prstGeom>
        </p:spPr>
      </p:pic>
      <p:sp>
        <p:nvSpPr>
          <p:cNvPr id="5" name="Dikdörtgen 4"/>
          <p:cNvSpPr/>
          <p:nvPr/>
        </p:nvSpPr>
        <p:spPr>
          <a:xfrm>
            <a:off x="2081284" y="154127"/>
            <a:ext cx="7751224" cy="1754326"/>
          </a:xfrm>
          <a:prstGeom prst="rect">
            <a:avLst/>
          </a:prstGeom>
          <a:solidFill>
            <a:schemeClr val="accent1">
              <a:lumMod val="60000"/>
              <a:lumOff val="40000"/>
            </a:schemeClr>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İMAM HATİP LİSELERİNDE </a:t>
            </a:r>
          </a:p>
          <a:p>
            <a:pPr algn="ctr"/>
            <a:r>
              <a:rPr lang="tr-T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OKUTULAN DERSLER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endParaRPr kumimoji="0" lang="en-US" dirty="0"/>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l="2845" t="9425" r="16595" b="21379"/>
          <a:stretch/>
        </p:blipFill>
        <p:spPr>
          <a:xfrm>
            <a:off x="0" y="1124745"/>
            <a:ext cx="12192000" cy="5751770"/>
          </a:xfrm>
          <a:prstGeom prst="rect">
            <a:avLst/>
          </a:prstGeom>
        </p:spPr>
      </p:pic>
      <p:sp>
        <p:nvSpPr>
          <p:cNvPr id="10" name="Dikdörtgen 9"/>
          <p:cNvSpPr/>
          <p:nvPr/>
        </p:nvSpPr>
        <p:spPr>
          <a:xfrm>
            <a:off x="0" y="47527"/>
            <a:ext cx="12192000" cy="1077218"/>
          </a:xfrm>
          <a:prstGeom prst="rect">
            <a:avLst/>
          </a:prstGeom>
          <a:solidFill>
            <a:schemeClr val="accent1">
              <a:lumMod val="60000"/>
              <a:lumOff val="40000"/>
            </a:schemeClr>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LİSELERİ-ANADOLU İMAM HATİP LİSELERİ KARŞILAŞTIRMA</a:t>
            </a:r>
          </a:p>
          <a:p>
            <a:pPr algn="ctr"/>
            <a:endParaRPr lang="tr-TR"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pbs.twimg.com/media/DFuUfHgXoAACL1O.jpg"/>
          <p:cNvPicPr>
            <a:picLocks noChangeAspect="1" noChangeArrowheads="1"/>
          </p:cNvPicPr>
          <p:nvPr/>
        </p:nvPicPr>
        <p:blipFill rotWithShape="1">
          <a:blip r:embed="rId2">
            <a:extLst>
              <a:ext uri="{28A0092B-C50C-407E-A947-70E740481C1C}">
                <a14:useLocalDpi xmlns:a14="http://schemas.microsoft.com/office/drawing/2010/main" val="0"/>
              </a:ext>
            </a:extLst>
          </a:blip>
          <a:srcRect l="4351" r="47806"/>
          <a:stretch/>
        </p:blipFill>
        <p:spPr bwMode="auto">
          <a:xfrm>
            <a:off x="2791553" y="548680"/>
            <a:ext cx="554461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32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12192000" cy="792088"/>
          </a:xfrm>
        </p:spPr>
        <p:style>
          <a:lnRef idx="1">
            <a:schemeClr val="accent5"/>
          </a:lnRef>
          <a:fillRef idx="3">
            <a:schemeClr val="accent5"/>
          </a:fillRef>
          <a:effectRef idx="2">
            <a:schemeClr val="accent5"/>
          </a:effectRef>
          <a:fontRef idx="minor">
            <a:schemeClr val="lt1"/>
          </a:fontRef>
        </p:style>
        <p:txBody>
          <a:bodyPr>
            <a:normAutofit fontScale="90000"/>
          </a:bodyPr>
          <a:lstStyle/>
          <a:p>
            <a:pPr algn="ctr"/>
            <a:r>
              <a:rPr lang="tr-TR" sz="4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 ve YERLEŞTİME TAKVİMİ</a:t>
            </a:r>
            <a:br>
              <a:rPr lang="vi-VN" sz="4400"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vi-VN"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399474" y="4113519"/>
            <a:ext cx="1137246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 name="Group 4"/>
          <p:cNvGrpSpPr/>
          <p:nvPr/>
        </p:nvGrpSpPr>
        <p:grpSpPr>
          <a:xfrm>
            <a:off x="1490280" y="3798727"/>
            <a:ext cx="646764" cy="648072"/>
            <a:chOff x="2495600" y="3102417"/>
            <a:chExt cx="646764" cy="648072"/>
          </a:xfrm>
        </p:grpSpPr>
        <p:grpSp>
          <p:nvGrpSpPr>
            <p:cNvPr id="6" name="组合 79"/>
            <p:cNvGrpSpPr>
              <a:grpSpLocks/>
            </p:cNvGrpSpPr>
            <p:nvPr/>
          </p:nvGrpSpPr>
          <p:grpSpPr bwMode="auto">
            <a:xfrm>
              <a:off x="2495600" y="3102417"/>
              <a:ext cx="646764" cy="648072"/>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0" name="Group 9"/>
          <p:cNvGrpSpPr/>
          <p:nvPr/>
        </p:nvGrpSpPr>
        <p:grpSpPr>
          <a:xfrm>
            <a:off x="4230328" y="3798727"/>
            <a:ext cx="646764" cy="648072"/>
            <a:chOff x="2495600" y="3102417"/>
            <a:chExt cx="646764" cy="648072"/>
          </a:xfrm>
        </p:grpSpPr>
        <p:grpSp>
          <p:nvGrpSpPr>
            <p:cNvPr id="11" name="组合 79"/>
            <p:cNvGrpSpPr>
              <a:grpSpLocks/>
            </p:cNvGrpSpPr>
            <p:nvPr/>
          </p:nvGrpSpPr>
          <p:grpSpPr bwMode="auto">
            <a:xfrm>
              <a:off x="2495600" y="3102417"/>
              <a:ext cx="646764" cy="648072"/>
              <a:chOff x="6379729" y="2488774"/>
              <a:chExt cx="2513016" cy="2513016"/>
            </a:xfrm>
          </p:grpSpPr>
          <p:sp>
            <p:nvSpPr>
              <p:cNvPr id="1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1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2"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5" name="Group 14"/>
          <p:cNvGrpSpPr/>
          <p:nvPr/>
        </p:nvGrpSpPr>
        <p:grpSpPr>
          <a:xfrm>
            <a:off x="7209562" y="3787396"/>
            <a:ext cx="646764" cy="648072"/>
            <a:chOff x="2495600" y="3102417"/>
            <a:chExt cx="646764" cy="648072"/>
          </a:xfrm>
        </p:grpSpPr>
        <p:grpSp>
          <p:nvGrpSpPr>
            <p:cNvPr id="16" name="组合 79"/>
            <p:cNvGrpSpPr>
              <a:grpSpLocks/>
            </p:cNvGrpSpPr>
            <p:nvPr/>
          </p:nvGrpSpPr>
          <p:grpSpPr bwMode="auto">
            <a:xfrm>
              <a:off x="2495600" y="3102417"/>
              <a:ext cx="646764" cy="648072"/>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1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0" name="Group 19"/>
          <p:cNvGrpSpPr/>
          <p:nvPr/>
        </p:nvGrpSpPr>
        <p:grpSpPr>
          <a:xfrm>
            <a:off x="10120137" y="3776019"/>
            <a:ext cx="646764" cy="648072"/>
            <a:chOff x="2495600" y="3102417"/>
            <a:chExt cx="646764" cy="648072"/>
          </a:xfrm>
        </p:grpSpPr>
        <p:grpSp>
          <p:nvGrpSpPr>
            <p:cNvPr id="21" name="组合 79"/>
            <p:cNvGrpSpPr>
              <a:grpSpLocks/>
            </p:cNvGrpSpPr>
            <p:nvPr/>
          </p:nvGrpSpPr>
          <p:grpSpPr bwMode="auto">
            <a:xfrm>
              <a:off x="2495600" y="3102417"/>
              <a:ext cx="646764" cy="648072"/>
              <a:chOff x="6379729" y="2488774"/>
              <a:chExt cx="2513016" cy="2513016"/>
            </a:xfrm>
          </p:grpSpPr>
          <p:sp>
            <p:nvSpPr>
              <p:cNvPr id="2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2"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 name="Grup 3"/>
          <p:cNvGrpSpPr/>
          <p:nvPr/>
        </p:nvGrpSpPr>
        <p:grpSpPr>
          <a:xfrm>
            <a:off x="1105685" y="1862618"/>
            <a:ext cx="1432929" cy="1494573"/>
            <a:chOff x="1105685" y="1862618"/>
            <a:chExt cx="1432929" cy="1494573"/>
          </a:xfrm>
        </p:grpSpPr>
        <p:sp>
          <p:nvSpPr>
            <p:cNvPr id="25" name="Teardrop 24"/>
            <p:cNvSpPr/>
            <p:nvPr/>
          </p:nvSpPr>
          <p:spPr>
            <a:xfrm rot="8228570">
              <a:off x="1105685" y="1862618"/>
              <a:ext cx="1432929" cy="149457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p:cNvSpPr txBox="1"/>
            <p:nvPr/>
          </p:nvSpPr>
          <p:spPr>
            <a:xfrm>
              <a:off x="1376891" y="2132856"/>
              <a:ext cx="830677" cy="830997"/>
            </a:xfrm>
            <a:prstGeom prst="rect">
              <a:avLst/>
            </a:prstGeom>
            <a:noFill/>
          </p:spPr>
          <p:txBody>
            <a:bodyPr wrap="none" rtlCol="0">
              <a:spAutoFit/>
            </a:bodyPr>
            <a:lstStyle/>
            <a:p>
              <a:r>
                <a:rPr lang="tr-TR" sz="2400" b="1" dirty="0">
                  <a:solidFill>
                    <a:srgbClr val="424242"/>
                  </a:solidFill>
                  <a:cs typeface="Arial" panose="020B0604020202020204" pitchFamily="34" charset="0"/>
                </a:rPr>
                <a:t>Belli </a:t>
              </a:r>
            </a:p>
            <a:p>
              <a:r>
                <a:rPr lang="tr-TR" sz="2400" b="1" dirty="0">
                  <a:solidFill>
                    <a:srgbClr val="424242"/>
                  </a:solidFill>
                  <a:cs typeface="Arial" panose="020B0604020202020204" pitchFamily="34" charset="0"/>
                </a:rPr>
                <a:t>Değil</a:t>
              </a:r>
            </a:p>
          </p:txBody>
        </p:sp>
      </p:grpSp>
      <p:grpSp>
        <p:nvGrpSpPr>
          <p:cNvPr id="43" name="Grup 42"/>
          <p:cNvGrpSpPr/>
          <p:nvPr/>
        </p:nvGrpSpPr>
        <p:grpSpPr>
          <a:xfrm>
            <a:off x="3854845" y="1877374"/>
            <a:ext cx="1482971" cy="1541003"/>
            <a:chOff x="3854845" y="1877374"/>
            <a:chExt cx="1482971" cy="1541003"/>
          </a:xfrm>
        </p:grpSpPr>
        <p:sp>
          <p:nvSpPr>
            <p:cNvPr id="26" name="Teardrop 25"/>
            <p:cNvSpPr/>
            <p:nvPr/>
          </p:nvSpPr>
          <p:spPr>
            <a:xfrm rot="8228570">
              <a:off x="3854845" y="1877374"/>
              <a:ext cx="1482971" cy="154100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TextBox 29"/>
            <p:cNvSpPr txBox="1"/>
            <p:nvPr/>
          </p:nvSpPr>
          <p:spPr>
            <a:xfrm>
              <a:off x="3952860" y="2071678"/>
              <a:ext cx="1354858" cy="1200329"/>
            </a:xfrm>
            <a:prstGeom prst="rect">
              <a:avLst/>
            </a:prstGeom>
            <a:noFill/>
          </p:spPr>
          <p:txBody>
            <a:bodyPr wrap="none" rtlCol="0">
              <a:spAutoFit/>
            </a:bodyPr>
            <a:lstStyle/>
            <a:p>
              <a:pPr algn="ctr"/>
              <a:r>
                <a:rPr lang="tr-TR" sz="2400" b="1" dirty="0">
                  <a:solidFill>
                    <a:srgbClr val="424242"/>
                  </a:solidFill>
                  <a:cs typeface="Arial" panose="020B0604020202020204" pitchFamily="34" charset="0"/>
                </a:rPr>
                <a:t>7 </a:t>
              </a:r>
            </a:p>
            <a:p>
              <a:pPr algn="ctr"/>
              <a:r>
                <a:rPr lang="tr-TR" sz="2400" b="1" dirty="0">
                  <a:solidFill>
                    <a:srgbClr val="424242"/>
                  </a:solidFill>
                  <a:cs typeface="Arial" panose="020B0604020202020204" pitchFamily="34" charset="0"/>
                </a:rPr>
                <a:t>HAZİRAN</a:t>
              </a:r>
            </a:p>
            <a:p>
              <a:pPr algn="ctr"/>
              <a:r>
                <a:rPr lang="tr-TR" sz="2400" b="1" dirty="0">
                  <a:solidFill>
                    <a:srgbClr val="424242"/>
                  </a:solidFill>
                  <a:cs typeface="Arial" panose="020B0604020202020204" pitchFamily="34" charset="0"/>
                </a:rPr>
                <a:t>2020 </a:t>
              </a:r>
            </a:p>
          </p:txBody>
        </p:sp>
      </p:grpSp>
      <p:grpSp>
        <p:nvGrpSpPr>
          <p:cNvPr id="44" name="Grup 43"/>
          <p:cNvGrpSpPr/>
          <p:nvPr/>
        </p:nvGrpSpPr>
        <p:grpSpPr>
          <a:xfrm>
            <a:off x="6758336" y="1878795"/>
            <a:ext cx="1496062" cy="1598406"/>
            <a:chOff x="6758336" y="1878795"/>
            <a:chExt cx="1496062" cy="1598406"/>
          </a:xfrm>
        </p:grpSpPr>
        <p:sp>
          <p:nvSpPr>
            <p:cNvPr id="27" name="Teardrop 26"/>
            <p:cNvSpPr/>
            <p:nvPr/>
          </p:nvSpPr>
          <p:spPr>
            <a:xfrm rot="8228570">
              <a:off x="6758336" y="1878795"/>
              <a:ext cx="1496062" cy="1534225"/>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p:cNvSpPr txBox="1"/>
            <p:nvPr/>
          </p:nvSpPr>
          <p:spPr>
            <a:xfrm>
              <a:off x="6819160" y="2276872"/>
              <a:ext cx="1285608" cy="1200329"/>
            </a:xfrm>
            <a:prstGeom prst="rect">
              <a:avLst/>
            </a:prstGeom>
            <a:noFill/>
          </p:spPr>
          <p:txBody>
            <a:bodyPr wrap="none" rtlCol="0">
              <a:spAutoFit/>
            </a:bodyPr>
            <a:lstStyle/>
            <a:p>
              <a:pPr algn="ctr"/>
              <a:r>
                <a:rPr lang="tr-TR" sz="2400" b="1" dirty="0">
                  <a:solidFill>
                    <a:srgbClr val="424242"/>
                  </a:solidFill>
                  <a:cs typeface="Arial" panose="020B0604020202020204" pitchFamily="34" charset="0"/>
                </a:rPr>
                <a:t> Haziran </a:t>
              </a:r>
            </a:p>
            <a:p>
              <a:pPr algn="ctr"/>
              <a:r>
                <a:rPr lang="tr-TR" sz="2400" b="1" dirty="0">
                  <a:solidFill>
                    <a:srgbClr val="424242"/>
                  </a:solidFill>
                  <a:cs typeface="Arial" panose="020B0604020202020204" pitchFamily="34" charset="0"/>
                </a:rPr>
                <a:t>Ayında</a:t>
              </a:r>
            </a:p>
            <a:p>
              <a:pPr algn="ctr"/>
              <a:endParaRPr lang="tr-TR" sz="2400" b="1" dirty="0">
                <a:solidFill>
                  <a:srgbClr val="424242"/>
                </a:solidFill>
                <a:cs typeface="Arial" panose="020B0604020202020204" pitchFamily="34" charset="0"/>
              </a:endParaRPr>
            </a:p>
          </p:txBody>
        </p:sp>
      </p:grpSp>
      <p:grpSp>
        <p:nvGrpSpPr>
          <p:cNvPr id="45" name="Grup 44"/>
          <p:cNvGrpSpPr/>
          <p:nvPr/>
        </p:nvGrpSpPr>
        <p:grpSpPr>
          <a:xfrm>
            <a:off x="9739512" y="1950688"/>
            <a:ext cx="1390641" cy="1473212"/>
            <a:chOff x="9739512" y="1950688"/>
            <a:chExt cx="1390641" cy="1473212"/>
          </a:xfrm>
        </p:grpSpPr>
        <p:sp>
          <p:nvSpPr>
            <p:cNvPr id="28" name="Teardrop 27"/>
            <p:cNvSpPr/>
            <p:nvPr/>
          </p:nvSpPr>
          <p:spPr>
            <a:xfrm rot="8228570">
              <a:off x="9739512" y="1950688"/>
              <a:ext cx="1390641" cy="1473212"/>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TextBox 31"/>
            <p:cNvSpPr txBox="1"/>
            <p:nvPr/>
          </p:nvSpPr>
          <p:spPr>
            <a:xfrm>
              <a:off x="9840416" y="2276872"/>
              <a:ext cx="1252907" cy="830997"/>
            </a:xfrm>
            <a:prstGeom prst="rect">
              <a:avLst/>
            </a:prstGeom>
            <a:noFill/>
          </p:spPr>
          <p:txBody>
            <a:bodyPr wrap="none" rtlCol="0">
              <a:spAutoFit/>
            </a:bodyPr>
            <a:lstStyle/>
            <a:p>
              <a:pPr algn="ctr"/>
              <a:r>
                <a:rPr lang="tr-TR" sz="2400" b="1" dirty="0">
                  <a:solidFill>
                    <a:srgbClr val="424242"/>
                  </a:solidFill>
                  <a:cs typeface="Arial" panose="020B0604020202020204" pitchFamily="34" charset="0"/>
                </a:rPr>
                <a:t>Temmuz</a:t>
              </a:r>
            </a:p>
            <a:p>
              <a:pPr algn="ctr"/>
              <a:r>
                <a:rPr lang="tr-TR" sz="2400" b="1" dirty="0">
                  <a:solidFill>
                    <a:srgbClr val="424242"/>
                  </a:solidFill>
                  <a:cs typeface="Arial" panose="020B0604020202020204" pitchFamily="34" charset="0"/>
                </a:rPr>
                <a:t>Ayında</a:t>
              </a:r>
              <a:endParaRPr lang="vi-VN" sz="2400" b="1" dirty="0">
                <a:solidFill>
                  <a:srgbClr val="424242"/>
                </a:solidFill>
                <a:cs typeface="Arial" panose="020B0604020202020204" pitchFamily="34" charset="0"/>
              </a:endParaRPr>
            </a:p>
          </p:txBody>
        </p:sp>
      </p:grpSp>
      <p:sp>
        <p:nvSpPr>
          <p:cNvPr id="33" name="TextBox 32"/>
          <p:cNvSpPr txBox="1"/>
          <p:nvPr/>
        </p:nvSpPr>
        <p:spPr>
          <a:xfrm>
            <a:off x="983432" y="4573353"/>
            <a:ext cx="1734333" cy="830997"/>
          </a:xfrm>
          <a:prstGeom prst="rect">
            <a:avLst/>
          </a:prstGeom>
          <a:noFill/>
        </p:spPr>
        <p:txBody>
          <a:bodyPr wrap="square" rtlCol="0">
            <a:spAutoFit/>
          </a:bodyPr>
          <a:lstStyle/>
          <a:p>
            <a:pPr algn="ctr"/>
            <a:r>
              <a:rPr lang="tr-TR" sz="2400" b="1" dirty="0">
                <a:solidFill>
                  <a:schemeClr val="accent1">
                    <a:lumMod val="75000"/>
                  </a:schemeClr>
                </a:solidFill>
              </a:rPr>
              <a:t>Sınav Başvurular</a:t>
            </a:r>
            <a:r>
              <a:rPr lang="tr-TR" sz="2400" b="1" dirty="0">
                <a:solidFill>
                  <a:schemeClr val="tx1">
                    <a:lumMod val="65000"/>
                    <a:lumOff val="35000"/>
                  </a:schemeClr>
                </a:solidFill>
              </a:rPr>
              <a:t>ı</a:t>
            </a:r>
            <a:r>
              <a:rPr lang="en-US" sz="2000" dirty="0">
                <a:solidFill>
                  <a:schemeClr val="tx1">
                    <a:lumMod val="65000"/>
                    <a:lumOff val="35000"/>
                  </a:schemeClr>
                </a:solidFill>
              </a:rPr>
              <a:t> </a:t>
            </a:r>
          </a:p>
        </p:txBody>
      </p:sp>
      <p:sp>
        <p:nvSpPr>
          <p:cNvPr id="34" name="TextBox 33"/>
          <p:cNvSpPr txBox="1"/>
          <p:nvPr/>
        </p:nvSpPr>
        <p:spPr>
          <a:xfrm>
            <a:off x="3791744" y="4576370"/>
            <a:ext cx="1536936" cy="830997"/>
          </a:xfrm>
          <a:prstGeom prst="rect">
            <a:avLst/>
          </a:prstGeom>
          <a:noFill/>
        </p:spPr>
        <p:txBody>
          <a:bodyPr wrap="square" rtlCol="0">
            <a:spAutoFit/>
          </a:bodyPr>
          <a:lstStyle/>
          <a:p>
            <a:pPr algn="ctr"/>
            <a:r>
              <a:rPr lang="tr-TR" sz="2400" b="1" dirty="0">
                <a:solidFill>
                  <a:srgbClr val="FF0000"/>
                </a:solidFill>
              </a:rPr>
              <a:t>Sınav Tarihi</a:t>
            </a:r>
            <a:endParaRPr lang="en-US" sz="2400" b="1" dirty="0">
              <a:solidFill>
                <a:srgbClr val="FF0000"/>
              </a:solidFill>
            </a:endParaRPr>
          </a:p>
        </p:txBody>
      </p:sp>
      <p:sp>
        <p:nvSpPr>
          <p:cNvPr id="35" name="TextBox 34"/>
          <p:cNvSpPr txBox="1"/>
          <p:nvPr/>
        </p:nvSpPr>
        <p:spPr>
          <a:xfrm>
            <a:off x="6600056" y="4576370"/>
            <a:ext cx="1973312" cy="1200329"/>
          </a:xfrm>
          <a:prstGeom prst="rect">
            <a:avLst/>
          </a:prstGeom>
          <a:noFill/>
        </p:spPr>
        <p:txBody>
          <a:bodyPr wrap="square" rtlCol="0">
            <a:spAutoFit/>
          </a:bodyPr>
          <a:lstStyle/>
          <a:p>
            <a:pPr algn="ctr"/>
            <a:r>
              <a:rPr lang="tr-TR" sz="2400" b="1" dirty="0">
                <a:solidFill>
                  <a:schemeClr val="accent2">
                    <a:lumMod val="75000"/>
                  </a:schemeClr>
                </a:solidFill>
              </a:rPr>
              <a:t>Sınav Sonucunun Açıklanması</a:t>
            </a:r>
            <a:r>
              <a:rPr lang="en-US" sz="2400" b="1" dirty="0">
                <a:solidFill>
                  <a:schemeClr val="accent2">
                    <a:lumMod val="75000"/>
                  </a:schemeClr>
                </a:solidFill>
              </a:rPr>
              <a:t> </a:t>
            </a:r>
          </a:p>
        </p:txBody>
      </p:sp>
      <p:sp>
        <p:nvSpPr>
          <p:cNvPr id="36" name="TextBox 35"/>
          <p:cNvSpPr txBox="1"/>
          <p:nvPr/>
        </p:nvSpPr>
        <p:spPr>
          <a:xfrm>
            <a:off x="9840416" y="4573353"/>
            <a:ext cx="1418665" cy="830997"/>
          </a:xfrm>
          <a:prstGeom prst="rect">
            <a:avLst/>
          </a:prstGeom>
          <a:noFill/>
        </p:spPr>
        <p:txBody>
          <a:bodyPr wrap="square" rtlCol="0">
            <a:spAutoFit/>
          </a:bodyPr>
          <a:lstStyle/>
          <a:p>
            <a:pPr algn="ctr"/>
            <a:r>
              <a:rPr lang="tr-TR" sz="2400" b="1" dirty="0">
                <a:solidFill>
                  <a:schemeClr val="accent4">
                    <a:lumMod val="75000"/>
                  </a:schemeClr>
                </a:solidFill>
              </a:rPr>
              <a:t>Tercih İşlemleri</a:t>
            </a:r>
            <a:r>
              <a:rPr lang="en-US" sz="2400" b="1" dirty="0">
                <a:solidFill>
                  <a:schemeClr val="accent4">
                    <a:lumMod val="75000"/>
                  </a:schemeClr>
                </a:solidFill>
              </a:rPr>
              <a:t> </a:t>
            </a:r>
          </a:p>
        </p:txBody>
      </p:sp>
    </p:spTree>
    <p:extLst>
      <p:ext uri="{BB962C8B-B14F-4D97-AF65-F5344CB8AC3E}">
        <p14:creationId xmlns:p14="http://schemas.microsoft.com/office/powerpoint/2010/main" val="3138232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ppt_x"/>
                                          </p:val>
                                        </p:tav>
                                        <p:tav tm="100000">
                                          <p:val>
                                            <p:strVal val="#ppt_x"/>
                                          </p:val>
                                        </p:tav>
                                      </p:tavLst>
                                    </p:anim>
                                    <p:anim calcmode="lin" valueType="num">
                                      <p:cBhvr additive="base">
                                        <p:cTn id="60"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nodeType="click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500" fill="hold"/>
                                        <p:tgtEl>
                                          <p:spTgt spid="44"/>
                                        </p:tgtEl>
                                        <p:attrNameLst>
                                          <p:attrName>ppt_x</p:attrName>
                                        </p:attrNameLst>
                                      </p:cBhvr>
                                      <p:tavLst>
                                        <p:tav tm="0">
                                          <p:val>
                                            <p:strVal val="#ppt_x"/>
                                          </p:val>
                                        </p:tav>
                                        <p:tav tm="100000">
                                          <p:val>
                                            <p:strVal val="#ppt_x"/>
                                          </p:val>
                                        </p:tav>
                                      </p:tavLst>
                                    </p:anim>
                                    <p:anim calcmode="lin" valueType="num">
                                      <p:cBhvr additive="base">
                                        <p:cTn id="66"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b="1" dirty="0">
                <a:ln w="18415" cmpd="sng">
                  <a:solidFill>
                    <a:srgbClr val="FFFFFF"/>
                  </a:solidFill>
                  <a:prstDash val="solid"/>
                </a:ln>
                <a:solidFill>
                  <a:srgbClr val="FFFFFF"/>
                </a:solidFill>
                <a:effectLst>
                  <a:outerShdw blurRad="63500" dir="3600000" algn="tl" rotWithShape="0">
                    <a:srgbClr val="000000">
                      <a:alpha val="70000"/>
                    </a:srgbClr>
                  </a:outerShdw>
                </a:effectLst>
              </a:rPr>
              <a:t>SORU SAYISI ve SINAV SÜRESİ</a:t>
            </a:r>
            <a:endParaRPr lang="vi-VN"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0" name="Grup 19"/>
          <p:cNvGrpSpPr/>
          <p:nvPr/>
        </p:nvGrpSpPr>
        <p:grpSpPr>
          <a:xfrm>
            <a:off x="6888088" y="1700808"/>
            <a:ext cx="3147406" cy="3800370"/>
            <a:chOff x="6888088" y="1700808"/>
            <a:chExt cx="3147406" cy="3800370"/>
          </a:xfrm>
        </p:grpSpPr>
        <p:sp>
          <p:nvSpPr>
            <p:cNvPr id="48" name="Rectangle 47"/>
            <p:cNvSpPr/>
            <p:nvPr/>
          </p:nvSpPr>
          <p:spPr>
            <a:xfrm>
              <a:off x="7248128" y="4793292"/>
              <a:ext cx="2787366" cy="707886"/>
            </a:xfrm>
            <a:prstGeom prst="rect">
              <a:avLst/>
            </a:prstGeom>
          </p:spPr>
          <p:txBody>
            <a:bodyPr wrap="none">
              <a:spAutoFit/>
            </a:bodyPr>
            <a:lstStyle/>
            <a:p>
              <a:r>
                <a:rPr lang="tr-TR" sz="4000" b="1" dirty="0">
                  <a:solidFill>
                    <a:schemeClr val="accent1">
                      <a:lumMod val="60000"/>
                      <a:lumOff val="40000"/>
                    </a:schemeClr>
                  </a:solidFill>
                  <a:latin typeface="+mj-lt"/>
                </a:rPr>
                <a:t>Soru Sayısı</a:t>
              </a:r>
              <a:endParaRPr lang="en-US" sz="4000" b="1" dirty="0">
                <a:solidFill>
                  <a:schemeClr val="accent1">
                    <a:lumMod val="60000"/>
                    <a:lumOff val="40000"/>
                  </a:schemeClr>
                </a:solidFill>
                <a:latin typeface="+mj-lt"/>
              </a:endParaRPr>
            </a:p>
          </p:txBody>
        </p:sp>
        <p:sp>
          <p:nvSpPr>
            <p:cNvPr id="11" name="Oval 10"/>
            <p:cNvSpPr/>
            <p:nvPr/>
          </p:nvSpPr>
          <p:spPr>
            <a:xfrm>
              <a:off x="6888088" y="1700808"/>
              <a:ext cx="3147406" cy="3023579"/>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174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3" name="Grup 12"/>
          <p:cNvGrpSpPr/>
          <p:nvPr/>
        </p:nvGrpSpPr>
        <p:grpSpPr>
          <a:xfrm>
            <a:off x="551384" y="1769713"/>
            <a:ext cx="3153516" cy="3789764"/>
            <a:chOff x="551384" y="1769713"/>
            <a:chExt cx="3153516" cy="3789764"/>
          </a:xfrm>
        </p:grpSpPr>
        <p:sp>
          <p:nvSpPr>
            <p:cNvPr id="17" name="Rectangle 16"/>
            <p:cNvSpPr/>
            <p:nvPr/>
          </p:nvSpPr>
          <p:spPr>
            <a:xfrm>
              <a:off x="557718" y="4913146"/>
              <a:ext cx="2762616" cy="646331"/>
            </a:xfrm>
            <a:prstGeom prst="rect">
              <a:avLst/>
            </a:prstGeom>
          </p:spPr>
          <p:txBody>
            <a:bodyPr wrap="none">
              <a:spAutoFit/>
            </a:bodyPr>
            <a:lstStyle/>
            <a:p>
              <a:r>
                <a:rPr lang="tr-TR" sz="3600" b="1" dirty="0">
                  <a:solidFill>
                    <a:srgbClr val="18CAC2"/>
                  </a:solidFill>
                  <a:latin typeface="+mj-lt"/>
                </a:rPr>
                <a:t>Sınav Süresi</a:t>
              </a:r>
              <a:endParaRPr lang="en-US" sz="3600" b="1" dirty="0">
                <a:solidFill>
                  <a:srgbClr val="18CAC2"/>
                </a:solidFill>
                <a:latin typeface="+mj-lt"/>
              </a:endParaRPr>
            </a:p>
          </p:txBody>
        </p:sp>
        <p:pic>
          <p:nvPicPr>
            <p:cNvPr id="1026" name="Picture 2" descr="C:\Users\win7\Desktop\alarm-1673577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1769713"/>
              <a:ext cx="3153516" cy="315351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Oval 11"/>
          <p:cNvSpPr/>
          <p:nvPr/>
        </p:nvSpPr>
        <p:spPr>
          <a:xfrm>
            <a:off x="3503712" y="4477007"/>
            <a:ext cx="1584176" cy="14722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4800" b="1" dirty="0">
                <a:solidFill>
                  <a:schemeClr val="bg1"/>
                </a:solidFill>
              </a:rPr>
              <a:t>155 </a:t>
            </a:r>
            <a:r>
              <a:rPr lang="tr-TR" sz="2000" b="1" dirty="0">
                <a:solidFill>
                  <a:schemeClr val="bg1"/>
                </a:solidFill>
              </a:rPr>
              <a:t>dk</a:t>
            </a:r>
            <a:r>
              <a:rPr lang="tr-TR" sz="1100" dirty="0">
                <a:solidFill>
                  <a:schemeClr val="bg1"/>
                </a:solidFill>
              </a:rPr>
              <a:t>.</a:t>
            </a:r>
          </a:p>
        </p:txBody>
      </p:sp>
      <p:sp>
        <p:nvSpPr>
          <p:cNvPr id="60" name="Oval 59"/>
          <p:cNvSpPr/>
          <p:nvPr/>
        </p:nvSpPr>
        <p:spPr>
          <a:xfrm>
            <a:off x="10200456" y="4411099"/>
            <a:ext cx="1584176" cy="147227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800" b="1" dirty="0">
                <a:solidFill>
                  <a:schemeClr val="bg1"/>
                </a:solidFill>
              </a:rPr>
              <a:t>90 </a:t>
            </a:r>
            <a:endParaRPr lang="tr-TR" sz="1100" dirty="0">
              <a:solidFill>
                <a:schemeClr val="bg1"/>
              </a:solidFill>
            </a:endParaRPr>
          </a:p>
        </p:txBody>
      </p:sp>
    </p:spTree>
    <p:extLst>
      <p:ext uri="{BB962C8B-B14F-4D97-AF65-F5344CB8AC3E}">
        <p14:creationId xmlns:p14="http://schemas.microsoft.com/office/powerpoint/2010/main" val="30256723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childTnLst>
                          </p:cTn>
                        </p:par>
                        <p:par>
                          <p:cTn id="31" fill="hold">
                            <p:stCondLst>
                              <p:cond delay="2000"/>
                            </p:stCondLst>
                            <p:childTnLst>
                              <p:par>
                                <p:cTn id="32" presetID="26" presetClass="entr" presetSubtype="0" fill="hold" grpId="0"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down)">
                                      <p:cBhvr>
                                        <p:cTn id="34" dur="580">
                                          <p:stCondLst>
                                            <p:cond delay="0"/>
                                          </p:stCondLst>
                                        </p:cTn>
                                        <p:tgtEl>
                                          <p:spTgt spid="60"/>
                                        </p:tgtEl>
                                      </p:cBhvr>
                                    </p:animEffect>
                                    <p:anim calcmode="lin" valueType="num">
                                      <p:cBhvr>
                                        <p:cTn id="3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40" dur="26">
                                          <p:stCondLst>
                                            <p:cond delay="650"/>
                                          </p:stCondLst>
                                        </p:cTn>
                                        <p:tgtEl>
                                          <p:spTgt spid="60"/>
                                        </p:tgtEl>
                                      </p:cBhvr>
                                      <p:to x="100000" y="60000"/>
                                    </p:animScale>
                                    <p:animScale>
                                      <p:cBhvr>
                                        <p:cTn id="41" dur="166" decel="50000">
                                          <p:stCondLst>
                                            <p:cond delay="676"/>
                                          </p:stCondLst>
                                        </p:cTn>
                                        <p:tgtEl>
                                          <p:spTgt spid="60"/>
                                        </p:tgtEl>
                                      </p:cBhvr>
                                      <p:to x="100000" y="100000"/>
                                    </p:animScale>
                                    <p:animScale>
                                      <p:cBhvr>
                                        <p:cTn id="42" dur="26">
                                          <p:stCondLst>
                                            <p:cond delay="1312"/>
                                          </p:stCondLst>
                                        </p:cTn>
                                        <p:tgtEl>
                                          <p:spTgt spid="60"/>
                                        </p:tgtEl>
                                      </p:cBhvr>
                                      <p:to x="100000" y="80000"/>
                                    </p:animScale>
                                    <p:animScale>
                                      <p:cBhvr>
                                        <p:cTn id="43" dur="166" decel="50000">
                                          <p:stCondLst>
                                            <p:cond delay="1338"/>
                                          </p:stCondLst>
                                        </p:cTn>
                                        <p:tgtEl>
                                          <p:spTgt spid="60"/>
                                        </p:tgtEl>
                                      </p:cBhvr>
                                      <p:to x="100000" y="100000"/>
                                    </p:animScale>
                                    <p:animScale>
                                      <p:cBhvr>
                                        <p:cTn id="44" dur="26">
                                          <p:stCondLst>
                                            <p:cond delay="1642"/>
                                          </p:stCondLst>
                                        </p:cTn>
                                        <p:tgtEl>
                                          <p:spTgt spid="60"/>
                                        </p:tgtEl>
                                      </p:cBhvr>
                                      <p:to x="100000" y="90000"/>
                                    </p:animScale>
                                    <p:animScale>
                                      <p:cBhvr>
                                        <p:cTn id="45" dur="166" decel="50000">
                                          <p:stCondLst>
                                            <p:cond delay="1668"/>
                                          </p:stCondLst>
                                        </p:cTn>
                                        <p:tgtEl>
                                          <p:spTgt spid="60"/>
                                        </p:tgtEl>
                                      </p:cBhvr>
                                      <p:to x="100000" y="100000"/>
                                    </p:animScale>
                                    <p:animScale>
                                      <p:cBhvr>
                                        <p:cTn id="46" dur="26">
                                          <p:stCondLst>
                                            <p:cond delay="1808"/>
                                          </p:stCondLst>
                                        </p:cTn>
                                        <p:tgtEl>
                                          <p:spTgt spid="60"/>
                                        </p:tgtEl>
                                      </p:cBhvr>
                                      <p:to x="100000" y="95000"/>
                                    </p:animScale>
                                    <p:animScale>
                                      <p:cBhvr>
                                        <p:cTn id="47" dur="166" decel="50000">
                                          <p:stCondLst>
                                            <p:cond delay="1834"/>
                                          </p:stCondLst>
                                        </p:cTn>
                                        <p:tgtEl>
                                          <p:spTgt spid="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12192000" cy="653656"/>
          </a:xfrm>
        </p:spPr>
        <p:style>
          <a:lnRef idx="1">
            <a:schemeClr val="accent5"/>
          </a:lnRef>
          <a:fillRef idx="3">
            <a:schemeClr val="accent5"/>
          </a:fillRef>
          <a:effectRef idx="2">
            <a:schemeClr val="accent5"/>
          </a:effectRef>
          <a:fontRef idx="minor">
            <a:schemeClr val="lt1"/>
          </a:fontRef>
        </p:style>
        <p:txBody>
          <a:bodyPr>
            <a:normAutofit fontScale="90000"/>
          </a:bodyP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HANGİ DERSTEN KAÇ SORU ÇIKACAK?</a:t>
            </a:r>
            <a:br>
              <a:rPr lang="vi-VN" dirty="0"/>
            </a:br>
            <a:endParaRPr lang="vi-VN" dirty="0"/>
          </a:p>
        </p:txBody>
      </p:sp>
      <p:grpSp>
        <p:nvGrpSpPr>
          <p:cNvPr id="4" name="Group 3"/>
          <p:cNvGrpSpPr/>
          <p:nvPr/>
        </p:nvGrpSpPr>
        <p:grpSpPr>
          <a:xfrm>
            <a:off x="2999656" y="2420888"/>
            <a:ext cx="1512168" cy="1515226"/>
            <a:chOff x="3692576" y="1742634"/>
            <a:chExt cx="2790379" cy="2796023"/>
          </a:xfrm>
        </p:grpSpPr>
        <p:grpSp>
          <p:nvGrpSpPr>
            <p:cNvPr id="5" name="组合 79"/>
            <p:cNvGrpSpPr>
              <a:grpSpLocks/>
            </p:cNvGrpSpPr>
            <p:nvPr/>
          </p:nvGrpSpPr>
          <p:grpSpPr bwMode="auto">
            <a:xfrm>
              <a:off x="3692576" y="1742634"/>
              <a:ext cx="2790379" cy="2796023"/>
              <a:chOff x="6379729" y="2488774"/>
              <a:chExt cx="2513016" cy="2513016"/>
            </a:xfrm>
          </p:grpSpPr>
          <p:sp>
            <p:nvSpPr>
              <p:cNvPr id="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 name="椭圆 80"/>
            <p:cNvSpPr/>
            <p:nvPr/>
          </p:nvSpPr>
          <p:spPr bwMode="auto">
            <a:xfrm>
              <a:off x="4079531" y="2136608"/>
              <a:ext cx="2016472" cy="2020557"/>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9" name="Group 8"/>
          <p:cNvGrpSpPr/>
          <p:nvPr/>
        </p:nvGrpSpPr>
        <p:grpSpPr>
          <a:xfrm>
            <a:off x="1344991" y="3962607"/>
            <a:ext cx="1512168" cy="1515226"/>
            <a:chOff x="3692576" y="1742634"/>
            <a:chExt cx="2790379" cy="2796023"/>
          </a:xfrm>
        </p:grpSpPr>
        <p:grpSp>
          <p:nvGrpSpPr>
            <p:cNvPr id="10" name="组合 79"/>
            <p:cNvGrpSpPr>
              <a:grpSpLocks/>
            </p:cNvGrpSpPr>
            <p:nvPr/>
          </p:nvGrpSpPr>
          <p:grpSpPr bwMode="auto">
            <a:xfrm>
              <a:off x="3692576" y="1742634"/>
              <a:ext cx="2790379" cy="2796023"/>
              <a:chOff x="6379729" y="2488774"/>
              <a:chExt cx="2513016" cy="2513016"/>
            </a:xfrm>
          </p:grpSpPr>
          <p:sp>
            <p:nvSpPr>
              <p:cNvPr id="1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1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1" name="椭圆 80"/>
            <p:cNvSpPr/>
            <p:nvPr/>
          </p:nvSpPr>
          <p:spPr bwMode="auto">
            <a:xfrm>
              <a:off x="4079531" y="2136608"/>
              <a:ext cx="2016472" cy="202055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4" name="Group 13"/>
          <p:cNvGrpSpPr/>
          <p:nvPr/>
        </p:nvGrpSpPr>
        <p:grpSpPr>
          <a:xfrm>
            <a:off x="4572384" y="3989100"/>
            <a:ext cx="1512168" cy="1515226"/>
            <a:chOff x="3692576" y="1742634"/>
            <a:chExt cx="2790379" cy="2796023"/>
          </a:xfrm>
        </p:grpSpPr>
        <p:grpSp>
          <p:nvGrpSpPr>
            <p:cNvPr id="15" name="组合 79"/>
            <p:cNvGrpSpPr>
              <a:grpSpLocks/>
            </p:cNvGrpSpPr>
            <p:nvPr/>
          </p:nvGrpSpPr>
          <p:grpSpPr bwMode="auto">
            <a:xfrm>
              <a:off x="3692576" y="1742634"/>
              <a:ext cx="2790379" cy="2796023"/>
              <a:chOff x="6379729" y="2488774"/>
              <a:chExt cx="2513016" cy="2513016"/>
            </a:xfrm>
          </p:grpSpPr>
          <p:sp>
            <p:nvSpPr>
              <p:cNvPr id="1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1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6" name="椭圆 80"/>
            <p:cNvSpPr/>
            <p:nvPr/>
          </p:nvSpPr>
          <p:spPr bwMode="auto">
            <a:xfrm>
              <a:off x="4079531" y="2136608"/>
              <a:ext cx="2016472" cy="2020557"/>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9" name="Group 18"/>
          <p:cNvGrpSpPr/>
          <p:nvPr/>
        </p:nvGrpSpPr>
        <p:grpSpPr>
          <a:xfrm>
            <a:off x="7728542" y="3968114"/>
            <a:ext cx="1512168" cy="1515226"/>
            <a:chOff x="3692576" y="1742634"/>
            <a:chExt cx="2790379" cy="2796023"/>
          </a:xfrm>
        </p:grpSpPr>
        <p:grpSp>
          <p:nvGrpSpPr>
            <p:cNvPr id="20" name="组合 79"/>
            <p:cNvGrpSpPr>
              <a:grpSpLocks/>
            </p:cNvGrpSpPr>
            <p:nvPr/>
          </p:nvGrpSpPr>
          <p:grpSpPr bwMode="auto">
            <a:xfrm>
              <a:off x="3692576" y="1742634"/>
              <a:ext cx="2790379" cy="2796023"/>
              <a:chOff x="6379729" y="2488774"/>
              <a:chExt cx="2513016" cy="2513016"/>
            </a:xfrm>
          </p:grpSpPr>
          <p:sp>
            <p:nvSpPr>
              <p:cNvPr id="2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1" name="椭圆 80"/>
            <p:cNvSpPr/>
            <p:nvPr/>
          </p:nvSpPr>
          <p:spPr bwMode="auto">
            <a:xfrm>
              <a:off x="4079531" y="2136608"/>
              <a:ext cx="2016472" cy="2020557"/>
            </a:xfrm>
            <a:prstGeom prst="ellipse">
              <a:avLst/>
            </a:prstGeom>
            <a:solidFill>
              <a:schemeClr val="accent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4" name="Group 23"/>
          <p:cNvGrpSpPr/>
          <p:nvPr/>
        </p:nvGrpSpPr>
        <p:grpSpPr>
          <a:xfrm>
            <a:off x="9274334" y="2447381"/>
            <a:ext cx="1512168" cy="1515226"/>
            <a:chOff x="3692576" y="1742634"/>
            <a:chExt cx="2790379" cy="2796023"/>
          </a:xfrm>
        </p:grpSpPr>
        <p:grpSp>
          <p:nvGrpSpPr>
            <p:cNvPr id="25" name="组合 79"/>
            <p:cNvGrpSpPr>
              <a:grpSpLocks/>
            </p:cNvGrpSpPr>
            <p:nvPr/>
          </p:nvGrpSpPr>
          <p:grpSpPr bwMode="auto">
            <a:xfrm>
              <a:off x="3692576" y="1742634"/>
              <a:ext cx="2790379" cy="2796023"/>
              <a:chOff x="6379729" y="2488774"/>
              <a:chExt cx="2513016" cy="2513016"/>
            </a:xfrm>
          </p:grpSpPr>
          <p:sp>
            <p:nvSpPr>
              <p:cNvPr id="2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6" name="椭圆 80"/>
            <p:cNvSpPr/>
            <p:nvPr/>
          </p:nvSpPr>
          <p:spPr bwMode="auto">
            <a:xfrm>
              <a:off x="4079531" y="2136608"/>
              <a:ext cx="2016472" cy="2020557"/>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9" name="Group 28"/>
          <p:cNvGrpSpPr/>
          <p:nvPr/>
        </p:nvGrpSpPr>
        <p:grpSpPr>
          <a:xfrm>
            <a:off x="6118176" y="2420888"/>
            <a:ext cx="1512168" cy="1515226"/>
            <a:chOff x="3692576" y="1742634"/>
            <a:chExt cx="2790379" cy="2796023"/>
          </a:xfrm>
        </p:grpSpPr>
        <p:grpSp>
          <p:nvGrpSpPr>
            <p:cNvPr id="30" name="组合 79"/>
            <p:cNvGrpSpPr>
              <a:grpSpLocks/>
            </p:cNvGrpSpPr>
            <p:nvPr/>
          </p:nvGrpSpPr>
          <p:grpSpPr bwMode="auto">
            <a:xfrm>
              <a:off x="3692576" y="1742634"/>
              <a:ext cx="2790379" cy="2796023"/>
              <a:chOff x="6379729" y="2488774"/>
              <a:chExt cx="2513016" cy="2513016"/>
            </a:xfrm>
          </p:grpSpPr>
          <p:sp>
            <p:nvSpPr>
              <p:cNvPr id="3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3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1" name="椭圆 80"/>
            <p:cNvSpPr/>
            <p:nvPr/>
          </p:nvSpPr>
          <p:spPr bwMode="auto">
            <a:xfrm>
              <a:off x="4079531" y="2136608"/>
              <a:ext cx="2016472" cy="2020557"/>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cxnSp>
        <p:nvCxnSpPr>
          <p:cNvPr id="34" name="Straight Connector 33"/>
          <p:cNvCxnSpPr>
            <a:stCxn id="13" idx="5"/>
            <a:endCxn id="8" idx="1"/>
          </p:cNvCxnSpPr>
          <p:nvPr/>
        </p:nvCxnSpPr>
        <p:spPr>
          <a:xfrm flipV="1">
            <a:off x="2661543" y="3678638"/>
            <a:ext cx="547789" cy="5414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4279996" y="3755868"/>
            <a:ext cx="502086" cy="44479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3" idx="1"/>
          </p:cNvCxnSpPr>
          <p:nvPr/>
        </p:nvCxnSpPr>
        <p:spPr>
          <a:xfrm flipH="1">
            <a:off x="5810280" y="3678638"/>
            <a:ext cx="517572" cy="49747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977249" y="3713870"/>
            <a:ext cx="517572" cy="49747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7425475" y="3724556"/>
            <a:ext cx="512766" cy="45155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53250" y="4258555"/>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20</a:t>
            </a:r>
            <a:endParaRPr lang="vi-VN" sz="2800" b="1" dirty="0">
              <a:solidFill>
                <a:schemeClr val="bg1"/>
              </a:solidFill>
              <a:cs typeface="Arial" panose="020B0604020202020204" pitchFamily="34" charset="0"/>
            </a:endParaRPr>
          </a:p>
        </p:txBody>
      </p:sp>
      <p:sp>
        <p:nvSpPr>
          <p:cNvPr id="40" name="TextBox 39"/>
          <p:cNvSpPr txBox="1"/>
          <p:nvPr/>
        </p:nvSpPr>
        <p:spPr>
          <a:xfrm>
            <a:off x="3507915" y="2751311"/>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20</a:t>
            </a:r>
            <a:endParaRPr lang="vi-VN" sz="2800" b="1" dirty="0">
              <a:solidFill>
                <a:schemeClr val="bg1"/>
              </a:solidFill>
              <a:cs typeface="Arial" panose="020B0604020202020204" pitchFamily="34" charset="0"/>
            </a:endParaRPr>
          </a:p>
        </p:txBody>
      </p:sp>
      <p:sp>
        <p:nvSpPr>
          <p:cNvPr id="41" name="TextBox 40"/>
          <p:cNvSpPr txBox="1"/>
          <p:nvPr/>
        </p:nvSpPr>
        <p:spPr>
          <a:xfrm>
            <a:off x="5080643" y="4257759"/>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20</a:t>
            </a:r>
            <a:endParaRPr lang="vi-VN" sz="2800" b="1" dirty="0">
              <a:solidFill>
                <a:schemeClr val="bg1"/>
              </a:solidFill>
              <a:cs typeface="Arial" panose="020B0604020202020204" pitchFamily="34" charset="0"/>
            </a:endParaRPr>
          </a:p>
        </p:txBody>
      </p:sp>
      <p:sp>
        <p:nvSpPr>
          <p:cNvPr id="42" name="TextBox 41"/>
          <p:cNvSpPr txBox="1"/>
          <p:nvPr/>
        </p:nvSpPr>
        <p:spPr>
          <a:xfrm>
            <a:off x="6626435" y="2751311"/>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10</a:t>
            </a:r>
            <a:endParaRPr lang="vi-VN" sz="2800" b="1" dirty="0">
              <a:solidFill>
                <a:schemeClr val="bg1"/>
              </a:solidFill>
              <a:cs typeface="Arial" panose="020B0604020202020204" pitchFamily="34" charset="0"/>
            </a:endParaRPr>
          </a:p>
        </p:txBody>
      </p:sp>
      <p:sp>
        <p:nvSpPr>
          <p:cNvPr id="43" name="TextBox 42"/>
          <p:cNvSpPr txBox="1"/>
          <p:nvPr/>
        </p:nvSpPr>
        <p:spPr>
          <a:xfrm>
            <a:off x="8246079" y="4211343"/>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10</a:t>
            </a:r>
            <a:endParaRPr lang="vi-VN" sz="2800" b="1" dirty="0">
              <a:solidFill>
                <a:schemeClr val="bg1"/>
              </a:solidFill>
              <a:cs typeface="Arial" panose="020B0604020202020204" pitchFamily="34" charset="0"/>
            </a:endParaRPr>
          </a:p>
        </p:txBody>
      </p:sp>
      <p:sp>
        <p:nvSpPr>
          <p:cNvPr id="44" name="TextBox 43"/>
          <p:cNvSpPr txBox="1"/>
          <p:nvPr/>
        </p:nvSpPr>
        <p:spPr>
          <a:xfrm>
            <a:off x="9789622" y="2751310"/>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10</a:t>
            </a:r>
            <a:endParaRPr lang="vi-VN" sz="2800" b="1" dirty="0">
              <a:solidFill>
                <a:schemeClr val="bg1"/>
              </a:solidFill>
              <a:cs typeface="Arial" panose="020B0604020202020204" pitchFamily="34" charset="0"/>
            </a:endParaRPr>
          </a:p>
        </p:txBody>
      </p:sp>
      <p:sp>
        <p:nvSpPr>
          <p:cNvPr id="45" name="Rectangle 44"/>
          <p:cNvSpPr/>
          <p:nvPr/>
        </p:nvSpPr>
        <p:spPr>
          <a:xfrm>
            <a:off x="1544557" y="4606004"/>
            <a:ext cx="1094316" cy="400110"/>
          </a:xfrm>
          <a:prstGeom prst="rect">
            <a:avLst/>
          </a:prstGeom>
        </p:spPr>
        <p:txBody>
          <a:bodyPr wrap="square">
            <a:spAutoFit/>
          </a:bodyPr>
          <a:lstStyle/>
          <a:p>
            <a:pPr algn="ctr"/>
            <a:r>
              <a:rPr lang="tr-TR" sz="2000" b="1" dirty="0">
                <a:solidFill>
                  <a:schemeClr val="bg1"/>
                </a:solidFill>
              </a:rPr>
              <a:t>Türkçe</a:t>
            </a:r>
            <a:endParaRPr lang="en-US" sz="2000" b="1" dirty="0">
              <a:solidFill>
                <a:schemeClr val="bg1"/>
              </a:solidFill>
            </a:endParaRPr>
          </a:p>
        </p:txBody>
      </p:sp>
      <p:sp>
        <p:nvSpPr>
          <p:cNvPr id="46" name="Rectangle 45"/>
          <p:cNvSpPr/>
          <p:nvPr/>
        </p:nvSpPr>
        <p:spPr>
          <a:xfrm>
            <a:off x="3195529" y="3090446"/>
            <a:ext cx="1111425" cy="338554"/>
          </a:xfrm>
          <a:prstGeom prst="rect">
            <a:avLst/>
          </a:prstGeom>
        </p:spPr>
        <p:txBody>
          <a:bodyPr wrap="square">
            <a:spAutoFit/>
          </a:bodyPr>
          <a:lstStyle/>
          <a:p>
            <a:pPr algn="ctr"/>
            <a:r>
              <a:rPr lang="tr-TR" sz="1600" b="1" dirty="0">
                <a:solidFill>
                  <a:schemeClr val="bg1"/>
                </a:solidFill>
              </a:rPr>
              <a:t>Matematik</a:t>
            </a:r>
            <a:endParaRPr lang="en-US" sz="1600" b="1" dirty="0">
              <a:solidFill>
                <a:schemeClr val="bg1"/>
              </a:solidFill>
            </a:endParaRPr>
          </a:p>
        </p:txBody>
      </p:sp>
      <p:sp>
        <p:nvSpPr>
          <p:cNvPr id="47" name="Rectangle 46"/>
          <p:cNvSpPr/>
          <p:nvPr/>
        </p:nvSpPr>
        <p:spPr>
          <a:xfrm>
            <a:off x="6340155" y="3067032"/>
            <a:ext cx="1122958" cy="400110"/>
          </a:xfrm>
          <a:prstGeom prst="rect">
            <a:avLst/>
          </a:prstGeom>
        </p:spPr>
        <p:txBody>
          <a:bodyPr wrap="square">
            <a:spAutoFit/>
          </a:bodyPr>
          <a:lstStyle/>
          <a:p>
            <a:pPr algn="ctr"/>
            <a:r>
              <a:rPr lang="tr-TR" sz="1600" b="1" dirty="0">
                <a:solidFill>
                  <a:schemeClr val="bg1"/>
                </a:solidFill>
              </a:rPr>
              <a:t>İ</a:t>
            </a:r>
            <a:r>
              <a:rPr lang="tr-TR" sz="2000" b="1" dirty="0">
                <a:solidFill>
                  <a:schemeClr val="bg1"/>
                </a:solidFill>
              </a:rPr>
              <a:t>n</a:t>
            </a:r>
            <a:r>
              <a:rPr lang="tr-TR" b="1" dirty="0">
                <a:solidFill>
                  <a:schemeClr val="bg1"/>
                </a:solidFill>
              </a:rPr>
              <a:t>kılap  T</a:t>
            </a:r>
            <a:r>
              <a:rPr lang="tr-TR" sz="1600" b="1" dirty="0">
                <a:solidFill>
                  <a:schemeClr val="bg1"/>
                </a:solidFill>
              </a:rPr>
              <a:t>.</a:t>
            </a:r>
            <a:endParaRPr lang="en-US" sz="1600" b="1" dirty="0">
              <a:solidFill>
                <a:schemeClr val="bg1"/>
              </a:solidFill>
            </a:endParaRPr>
          </a:p>
        </p:txBody>
      </p:sp>
      <p:sp>
        <p:nvSpPr>
          <p:cNvPr id="48" name="Rectangle 47"/>
          <p:cNvSpPr/>
          <p:nvPr/>
        </p:nvSpPr>
        <p:spPr>
          <a:xfrm>
            <a:off x="9538188" y="3172906"/>
            <a:ext cx="1094316" cy="400110"/>
          </a:xfrm>
          <a:prstGeom prst="rect">
            <a:avLst/>
          </a:prstGeom>
        </p:spPr>
        <p:txBody>
          <a:bodyPr wrap="square">
            <a:spAutoFit/>
          </a:bodyPr>
          <a:lstStyle/>
          <a:p>
            <a:pPr algn="ctr"/>
            <a:r>
              <a:rPr lang="tr-TR" sz="2000" b="1" dirty="0">
                <a:solidFill>
                  <a:schemeClr val="bg1"/>
                </a:solidFill>
              </a:rPr>
              <a:t>Din K.</a:t>
            </a:r>
            <a:endParaRPr lang="en-US" sz="2000" b="1" dirty="0">
              <a:solidFill>
                <a:schemeClr val="bg1"/>
              </a:solidFill>
            </a:endParaRPr>
          </a:p>
        </p:txBody>
      </p:sp>
      <p:sp>
        <p:nvSpPr>
          <p:cNvPr id="49" name="Rectangle 48"/>
          <p:cNvSpPr/>
          <p:nvPr/>
        </p:nvSpPr>
        <p:spPr>
          <a:xfrm>
            <a:off x="4782025" y="4605208"/>
            <a:ext cx="1094316" cy="369332"/>
          </a:xfrm>
          <a:prstGeom prst="rect">
            <a:avLst/>
          </a:prstGeom>
        </p:spPr>
        <p:txBody>
          <a:bodyPr wrap="square">
            <a:spAutoFit/>
          </a:bodyPr>
          <a:lstStyle/>
          <a:p>
            <a:pPr algn="ctr"/>
            <a:r>
              <a:rPr lang="tr-TR" b="1" dirty="0">
                <a:solidFill>
                  <a:schemeClr val="bg1"/>
                </a:solidFill>
              </a:rPr>
              <a:t>Fen ve T</a:t>
            </a:r>
            <a:r>
              <a:rPr lang="tr-TR" sz="1200" dirty="0">
                <a:solidFill>
                  <a:schemeClr val="bg1"/>
                </a:solidFill>
              </a:rPr>
              <a:t>.</a:t>
            </a:r>
            <a:endParaRPr lang="en-US" sz="1200" dirty="0">
              <a:solidFill>
                <a:schemeClr val="bg1"/>
              </a:solidFill>
            </a:endParaRPr>
          </a:p>
        </p:txBody>
      </p:sp>
      <p:sp>
        <p:nvSpPr>
          <p:cNvPr id="50" name="Rectangle 49"/>
          <p:cNvSpPr/>
          <p:nvPr/>
        </p:nvSpPr>
        <p:spPr>
          <a:xfrm>
            <a:off x="7944497" y="4581128"/>
            <a:ext cx="1094316" cy="646331"/>
          </a:xfrm>
          <a:prstGeom prst="rect">
            <a:avLst/>
          </a:prstGeom>
        </p:spPr>
        <p:txBody>
          <a:bodyPr wrap="square">
            <a:spAutoFit/>
          </a:bodyPr>
          <a:lstStyle/>
          <a:p>
            <a:pPr algn="ctr"/>
            <a:r>
              <a:rPr lang="tr-TR" b="1" dirty="0">
                <a:solidFill>
                  <a:schemeClr val="bg1"/>
                </a:solidFill>
              </a:rPr>
              <a:t>Yabancı Dil</a:t>
            </a:r>
            <a:endParaRPr lang="en-US" b="1" dirty="0">
              <a:solidFill>
                <a:schemeClr val="bg1"/>
              </a:solidFill>
            </a:endParaRPr>
          </a:p>
        </p:txBody>
      </p:sp>
    </p:spTree>
    <p:extLst>
      <p:ext uri="{BB962C8B-B14F-4D97-AF65-F5344CB8AC3E}">
        <p14:creationId xmlns:p14="http://schemas.microsoft.com/office/powerpoint/2010/main" val="508250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1000" fill="hold"/>
                                        <p:tgtEl>
                                          <p:spTgt spid="45"/>
                                        </p:tgtEl>
                                        <p:attrNameLst>
                                          <p:attrName>ppt_w</p:attrName>
                                        </p:attrNameLst>
                                      </p:cBhvr>
                                      <p:tavLst>
                                        <p:tav tm="0">
                                          <p:val>
                                            <p:fltVal val="0"/>
                                          </p:val>
                                        </p:tav>
                                        <p:tav tm="100000">
                                          <p:val>
                                            <p:strVal val="#ppt_w"/>
                                          </p:val>
                                        </p:tav>
                                      </p:tavLst>
                                    </p:anim>
                                    <p:anim calcmode="lin" valueType="num">
                                      <p:cBhvr>
                                        <p:cTn id="14" dur="1000" fill="hold"/>
                                        <p:tgtEl>
                                          <p:spTgt spid="45"/>
                                        </p:tgtEl>
                                        <p:attrNameLst>
                                          <p:attrName>ppt_h</p:attrName>
                                        </p:attrNameLst>
                                      </p:cBhvr>
                                      <p:tavLst>
                                        <p:tav tm="0">
                                          <p:val>
                                            <p:fltVal val="0"/>
                                          </p:val>
                                        </p:tav>
                                        <p:tav tm="100000">
                                          <p:val>
                                            <p:strVal val="#ppt_h"/>
                                          </p:val>
                                        </p:tav>
                                      </p:tavLst>
                                    </p:anim>
                                    <p:anim calcmode="lin" valueType="num">
                                      <p:cBhvr>
                                        <p:cTn id="15" dur="1000" fill="hold"/>
                                        <p:tgtEl>
                                          <p:spTgt spid="45"/>
                                        </p:tgtEl>
                                        <p:attrNameLst>
                                          <p:attrName>style.rotation</p:attrName>
                                        </p:attrNameLst>
                                      </p:cBhvr>
                                      <p:tavLst>
                                        <p:tav tm="0">
                                          <p:val>
                                            <p:fltVal val="90"/>
                                          </p:val>
                                        </p:tav>
                                        <p:tav tm="100000">
                                          <p:val>
                                            <p:fltVal val="0"/>
                                          </p:val>
                                        </p:tav>
                                      </p:tavLst>
                                    </p:anim>
                                    <p:animEffect transition="in" filter="fade">
                                      <p:cBhvr>
                                        <p:cTn id="16" dur="1000"/>
                                        <p:tgtEl>
                                          <p:spTgt spid="4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fltVal val="0"/>
                                          </p:val>
                                        </p:tav>
                                        <p:tav tm="100000">
                                          <p:val>
                                            <p:strVal val="#ppt_w"/>
                                          </p:val>
                                        </p:tav>
                                      </p:tavLst>
                                    </p:anim>
                                    <p:anim calcmode="lin" valueType="num">
                                      <p:cBhvr>
                                        <p:cTn id="20" dur="1000" fill="hold"/>
                                        <p:tgtEl>
                                          <p:spTgt spid="39"/>
                                        </p:tgtEl>
                                        <p:attrNameLst>
                                          <p:attrName>ppt_h</p:attrName>
                                        </p:attrNameLst>
                                      </p:cBhvr>
                                      <p:tavLst>
                                        <p:tav tm="0">
                                          <p:val>
                                            <p:fltVal val="0"/>
                                          </p:val>
                                        </p:tav>
                                        <p:tav tm="100000">
                                          <p:val>
                                            <p:strVal val="#ppt_h"/>
                                          </p:val>
                                        </p:tav>
                                      </p:tavLst>
                                    </p:anim>
                                    <p:anim calcmode="lin" valueType="num">
                                      <p:cBhvr>
                                        <p:cTn id="21" dur="1000" fill="hold"/>
                                        <p:tgtEl>
                                          <p:spTgt spid="39"/>
                                        </p:tgtEl>
                                        <p:attrNameLst>
                                          <p:attrName>style.rotation</p:attrName>
                                        </p:attrNameLst>
                                      </p:cBhvr>
                                      <p:tavLst>
                                        <p:tav tm="0">
                                          <p:val>
                                            <p:fltVal val="90"/>
                                          </p:val>
                                        </p:tav>
                                        <p:tav tm="100000">
                                          <p:val>
                                            <p:fltVal val="0"/>
                                          </p:val>
                                        </p:tav>
                                      </p:tavLst>
                                    </p:anim>
                                    <p:animEffect transition="in" filter="fade">
                                      <p:cBhvr>
                                        <p:cTn id="22" dur="1000"/>
                                        <p:tgtEl>
                                          <p:spTgt spid="39"/>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1000" fill="hold"/>
                                        <p:tgtEl>
                                          <p:spTgt spid="46"/>
                                        </p:tgtEl>
                                        <p:attrNameLst>
                                          <p:attrName>ppt_w</p:attrName>
                                        </p:attrNameLst>
                                      </p:cBhvr>
                                      <p:tavLst>
                                        <p:tav tm="0">
                                          <p:val>
                                            <p:fltVal val="0"/>
                                          </p:val>
                                        </p:tav>
                                        <p:tav tm="100000">
                                          <p:val>
                                            <p:strVal val="#ppt_w"/>
                                          </p:val>
                                        </p:tav>
                                      </p:tavLst>
                                    </p:anim>
                                    <p:anim calcmode="lin" valueType="num">
                                      <p:cBhvr>
                                        <p:cTn id="37" dur="1000" fill="hold"/>
                                        <p:tgtEl>
                                          <p:spTgt spid="46"/>
                                        </p:tgtEl>
                                        <p:attrNameLst>
                                          <p:attrName>ppt_h</p:attrName>
                                        </p:attrNameLst>
                                      </p:cBhvr>
                                      <p:tavLst>
                                        <p:tav tm="0">
                                          <p:val>
                                            <p:fltVal val="0"/>
                                          </p:val>
                                        </p:tav>
                                        <p:tav tm="100000">
                                          <p:val>
                                            <p:strVal val="#ppt_h"/>
                                          </p:val>
                                        </p:tav>
                                      </p:tavLst>
                                    </p:anim>
                                    <p:anim calcmode="lin" valueType="num">
                                      <p:cBhvr>
                                        <p:cTn id="38" dur="1000" fill="hold"/>
                                        <p:tgtEl>
                                          <p:spTgt spid="46"/>
                                        </p:tgtEl>
                                        <p:attrNameLst>
                                          <p:attrName>style.rotation</p:attrName>
                                        </p:attrNameLst>
                                      </p:cBhvr>
                                      <p:tavLst>
                                        <p:tav tm="0">
                                          <p:val>
                                            <p:fltVal val="90"/>
                                          </p:val>
                                        </p:tav>
                                        <p:tav tm="100000">
                                          <p:val>
                                            <p:fltVal val="0"/>
                                          </p:val>
                                        </p:tav>
                                      </p:tavLst>
                                    </p:anim>
                                    <p:animEffect transition="in" filter="fade">
                                      <p:cBhvr>
                                        <p:cTn id="39" dur="1000"/>
                                        <p:tgtEl>
                                          <p:spTgt spid="46"/>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1000" fill="hold"/>
                                        <p:tgtEl>
                                          <p:spTgt spid="40"/>
                                        </p:tgtEl>
                                        <p:attrNameLst>
                                          <p:attrName>ppt_w</p:attrName>
                                        </p:attrNameLst>
                                      </p:cBhvr>
                                      <p:tavLst>
                                        <p:tav tm="0">
                                          <p:val>
                                            <p:fltVal val="0"/>
                                          </p:val>
                                        </p:tav>
                                        <p:tav tm="100000">
                                          <p:val>
                                            <p:strVal val="#ppt_w"/>
                                          </p:val>
                                        </p:tav>
                                      </p:tavLst>
                                    </p:anim>
                                    <p:anim calcmode="lin" valueType="num">
                                      <p:cBhvr>
                                        <p:cTn id="43" dur="1000" fill="hold"/>
                                        <p:tgtEl>
                                          <p:spTgt spid="40"/>
                                        </p:tgtEl>
                                        <p:attrNameLst>
                                          <p:attrName>ppt_h</p:attrName>
                                        </p:attrNameLst>
                                      </p:cBhvr>
                                      <p:tavLst>
                                        <p:tav tm="0">
                                          <p:val>
                                            <p:fltVal val="0"/>
                                          </p:val>
                                        </p:tav>
                                        <p:tav tm="100000">
                                          <p:val>
                                            <p:strVal val="#ppt_h"/>
                                          </p:val>
                                        </p:tav>
                                      </p:tavLst>
                                    </p:anim>
                                    <p:anim calcmode="lin" valueType="num">
                                      <p:cBhvr>
                                        <p:cTn id="44" dur="1000" fill="hold"/>
                                        <p:tgtEl>
                                          <p:spTgt spid="40"/>
                                        </p:tgtEl>
                                        <p:attrNameLst>
                                          <p:attrName>style.rotation</p:attrName>
                                        </p:attrNameLst>
                                      </p:cBhvr>
                                      <p:tavLst>
                                        <p:tav tm="0">
                                          <p:val>
                                            <p:fltVal val="90"/>
                                          </p:val>
                                        </p:tav>
                                        <p:tav tm="100000">
                                          <p:val>
                                            <p:fltVal val="0"/>
                                          </p:val>
                                        </p:tav>
                                      </p:tavLst>
                                    </p:anim>
                                    <p:animEffect transition="in" filter="fade">
                                      <p:cBhvr>
                                        <p:cTn id="45" dur="1000"/>
                                        <p:tgtEl>
                                          <p:spTgt spid="40"/>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up)">
                                      <p:cBhvr>
                                        <p:cTn id="49" dur="500"/>
                                        <p:tgtEl>
                                          <p:spTgt spid="35"/>
                                        </p:tgtEl>
                                      </p:cBhvr>
                                    </p:animEffect>
                                  </p:childTnLst>
                                </p:cTn>
                              </p:par>
                            </p:childTnLst>
                          </p:cTn>
                        </p:par>
                        <p:par>
                          <p:cTn id="50" fill="hold">
                            <p:stCondLst>
                              <p:cond delay="3000"/>
                            </p:stCondLst>
                            <p:childTnLst>
                              <p:par>
                                <p:cTn id="51" presetID="31"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fltVal val="0"/>
                                          </p:val>
                                        </p:tav>
                                        <p:tav tm="100000">
                                          <p:val>
                                            <p:strVal val="#ppt_w"/>
                                          </p:val>
                                        </p:tav>
                                      </p:tavLst>
                                    </p:anim>
                                    <p:anim calcmode="lin" valueType="num">
                                      <p:cBhvr>
                                        <p:cTn id="54" dur="1000" fill="hold"/>
                                        <p:tgtEl>
                                          <p:spTgt spid="14"/>
                                        </p:tgtEl>
                                        <p:attrNameLst>
                                          <p:attrName>ppt_h</p:attrName>
                                        </p:attrNameLst>
                                      </p:cBhvr>
                                      <p:tavLst>
                                        <p:tav tm="0">
                                          <p:val>
                                            <p:fltVal val="0"/>
                                          </p:val>
                                        </p:tav>
                                        <p:tav tm="100000">
                                          <p:val>
                                            <p:strVal val="#ppt_h"/>
                                          </p:val>
                                        </p:tav>
                                      </p:tavLst>
                                    </p:anim>
                                    <p:anim calcmode="lin" valueType="num">
                                      <p:cBhvr>
                                        <p:cTn id="55" dur="1000" fill="hold"/>
                                        <p:tgtEl>
                                          <p:spTgt spid="14"/>
                                        </p:tgtEl>
                                        <p:attrNameLst>
                                          <p:attrName>style.rotation</p:attrName>
                                        </p:attrNameLst>
                                      </p:cBhvr>
                                      <p:tavLst>
                                        <p:tav tm="0">
                                          <p:val>
                                            <p:fltVal val="90"/>
                                          </p:val>
                                        </p:tav>
                                        <p:tav tm="100000">
                                          <p:val>
                                            <p:fltVal val="0"/>
                                          </p:val>
                                        </p:tav>
                                      </p:tavLst>
                                    </p:anim>
                                    <p:animEffect transition="in" filter="fade">
                                      <p:cBhvr>
                                        <p:cTn id="56" dur="1000"/>
                                        <p:tgtEl>
                                          <p:spTgt spid="14"/>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1000" fill="hold"/>
                                        <p:tgtEl>
                                          <p:spTgt spid="49"/>
                                        </p:tgtEl>
                                        <p:attrNameLst>
                                          <p:attrName>ppt_w</p:attrName>
                                        </p:attrNameLst>
                                      </p:cBhvr>
                                      <p:tavLst>
                                        <p:tav tm="0">
                                          <p:val>
                                            <p:fltVal val="0"/>
                                          </p:val>
                                        </p:tav>
                                        <p:tav tm="100000">
                                          <p:val>
                                            <p:strVal val="#ppt_w"/>
                                          </p:val>
                                        </p:tav>
                                      </p:tavLst>
                                    </p:anim>
                                    <p:anim calcmode="lin" valueType="num">
                                      <p:cBhvr>
                                        <p:cTn id="60" dur="1000" fill="hold"/>
                                        <p:tgtEl>
                                          <p:spTgt spid="49"/>
                                        </p:tgtEl>
                                        <p:attrNameLst>
                                          <p:attrName>ppt_h</p:attrName>
                                        </p:attrNameLst>
                                      </p:cBhvr>
                                      <p:tavLst>
                                        <p:tav tm="0">
                                          <p:val>
                                            <p:fltVal val="0"/>
                                          </p:val>
                                        </p:tav>
                                        <p:tav tm="100000">
                                          <p:val>
                                            <p:strVal val="#ppt_h"/>
                                          </p:val>
                                        </p:tav>
                                      </p:tavLst>
                                    </p:anim>
                                    <p:anim calcmode="lin" valueType="num">
                                      <p:cBhvr>
                                        <p:cTn id="61" dur="1000" fill="hold"/>
                                        <p:tgtEl>
                                          <p:spTgt spid="49"/>
                                        </p:tgtEl>
                                        <p:attrNameLst>
                                          <p:attrName>style.rotation</p:attrName>
                                        </p:attrNameLst>
                                      </p:cBhvr>
                                      <p:tavLst>
                                        <p:tav tm="0">
                                          <p:val>
                                            <p:fltVal val="90"/>
                                          </p:val>
                                        </p:tav>
                                        <p:tav tm="100000">
                                          <p:val>
                                            <p:fltVal val="0"/>
                                          </p:val>
                                        </p:tav>
                                      </p:tavLst>
                                    </p:anim>
                                    <p:animEffect transition="in" filter="fade">
                                      <p:cBhvr>
                                        <p:cTn id="62" dur="1000"/>
                                        <p:tgtEl>
                                          <p:spTgt spid="49"/>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p:cTn id="65" dur="1000" fill="hold"/>
                                        <p:tgtEl>
                                          <p:spTgt spid="41"/>
                                        </p:tgtEl>
                                        <p:attrNameLst>
                                          <p:attrName>ppt_w</p:attrName>
                                        </p:attrNameLst>
                                      </p:cBhvr>
                                      <p:tavLst>
                                        <p:tav tm="0">
                                          <p:val>
                                            <p:fltVal val="0"/>
                                          </p:val>
                                        </p:tav>
                                        <p:tav tm="100000">
                                          <p:val>
                                            <p:strVal val="#ppt_w"/>
                                          </p:val>
                                        </p:tav>
                                      </p:tavLst>
                                    </p:anim>
                                    <p:anim calcmode="lin" valueType="num">
                                      <p:cBhvr>
                                        <p:cTn id="66" dur="1000" fill="hold"/>
                                        <p:tgtEl>
                                          <p:spTgt spid="41"/>
                                        </p:tgtEl>
                                        <p:attrNameLst>
                                          <p:attrName>ppt_h</p:attrName>
                                        </p:attrNameLst>
                                      </p:cBhvr>
                                      <p:tavLst>
                                        <p:tav tm="0">
                                          <p:val>
                                            <p:fltVal val="0"/>
                                          </p:val>
                                        </p:tav>
                                        <p:tav tm="100000">
                                          <p:val>
                                            <p:strVal val="#ppt_h"/>
                                          </p:val>
                                        </p:tav>
                                      </p:tavLst>
                                    </p:anim>
                                    <p:anim calcmode="lin" valueType="num">
                                      <p:cBhvr>
                                        <p:cTn id="67" dur="1000" fill="hold"/>
                                        <p:tgtEl>
                                          <p:spTgt spid="41"/>
                                        </p:tgtEl>
                                        <p:attrNameLst>
                                          <p:attrName>style.rotation</p:attrName>
                                        </p:attrNameLst>
                                      </p:cBhvr>
                                      <p:tavLst>
                                        <p:tav tm="0">
                                          <p:val>
                                            <p:fltVal val="90"/>
                                          </p:val>
                                        </p:tav>
                                        <p:tav tm="100000">
                                          <p:val>
                                            <p:fltVal val="0"/>
                                          </p:val>
                                        </p:tav>
                                      </p:tavLst>
                                    </p:anim>
                                    <p:animEffect transition="in" filter="fade">
                                      <p:cBhvr>
                                        <p:cTn id="68" dur="1000"/>
                                        <p:tgtEl>
                                          <p:spTgt spid="41"/>
                                        </p:tgtEl>
                                      </p:cBhvr>
                                    </p:animEffect>
                                  </p:childTnLst>
                                </p:cTn>
                              </p:par>
                            </p:childTnLst>
                          </p:cTn>
                        </p:par>
                        <p:par>
                          <p:cTn id="69" fill="hold">
                            <p:stCondLst>
                              <p:cond delay="4000"/>
                            </p:stCondLst>
                            <p:childTnLst>
                              <p:par>
                                <p:cTn id="70" presetID="22" presetClass="entr" presetSubtype="4"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down)">
                                      <p:cBhvr>
                                        <p:cTn id="72" dur="500"/>
                                        <p:tgtEl>
                                          <p:spTgt spid="36"/>
                                        </p:tgtEl>
                                      </p:cBhvr>
                                    </p:animEffect>
                                  </p:childTnLst>
                                </p:cTn>
                              </p:par>
                            </p:childTnLst>
                          </p:cTn>
                        </p:par>
                        <p:par>
                          <p:cTn id="73" fill="hold">
                            <p:stCondLst>
                              <p:cond delay="4500"/>
                            </p:stCondLst>
                            <p:childTnLst>
                              <p:par>
                                <p:cTn id="74" presetID="31" presetClass="entr" presetSubtype="0" fill="hold"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1000" fill="hold"/>
                                        <p:tgtEl>
                                          <p:spTgt spid="29"/>
                                        </p:tgtEl>
                                        <p:attrNameLst>
                                          <p:attrName>ppt_w</p:attrName>
                                        </p:attrNameLst>
                                      </p:cBhvr>
                                      <p:tavLst>
                                        <p:tav tm="0">
                                          <p:val>
                                            <p:fltVal val="0"/>
                                          </p:val>
                                        </p:tav>
                                        <p:tav tm="100000">
                                          <p:val>
                                            <p:strVal val="#ppt_w"/>
                                          </p:val>
                                        </p:tav>
                                      </p:tavLst>
                                    </p:anim>
                                    <p:anim calcmode="lin" valueType="num">
                                      <p:cBhvr>
                                        <p:cTn id="77" dur="1000" fill="hold"/>
                                        <p:tgtEl>
                                          <p:spTgt spid="29"/>
                                        </p:tgtEl>
                                        <p:attrNameLst>
                                          <p:attrName>ppt_h</p:attrName>
                                        </p:attrNameLst>
                                      </p:cBhvr>
                                      <p:tavLst>
                                        <p:tav tm="0">
                                          <p:val>
                                            <p:fltVal val="0"/>
                                          </p:val>
                                        </p:tav>
                                        <p:tav tm="100000">
                                          <p:val>
                                            <p:strVal val="#ppt_h"/>
                                          </p:val>
                                        </p:tav>
                                      </p:tavLst>
                                    </p:anim>
                                    <p:anim calcmode="lin" valueType="num">
                                      <p:cBhvr>
                                        <p:cTn id="78" dur="1000" fill="hold"/>
                                        <p:tgtEl>
                                          <p:spTgt spid="29"/>
                                        </p:tgtEl>
                                        <p:attrNameLst>
                                          <p:attrName>style.rotation</p:attrName>
                                        </p:attrNameLst>
                                      </p:cBhvr>
                                      <p:tavLst>
                                        <p:tav tm="0">
                                          <p:val>
                                            <p:fltVal val="90"/>
                                          </p:val>
                                        </p:tav>
                                        <p:tav tm="100000">
                                          <p:val>
                                            <p:fltVal val="0"/>
                                          </p:val>
                                        </p:tav>
                                      </p:tavLst>
                                    </p:anim>
                                    <p:animEffect transition="in" filter="fade">
                                      <p:cBhvr>
                                        <p:cTn id="79" dur="1000"/>
                                        <p:tgtEl>
                                          <p:spTgt spid="29"/>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1000" fill="hold"/>
                                        <p:tgtEl>
                                          <p:spTgt spid="47"/>
                                        </p:tgtEl>
                                        <p:attrNameLst>
                                          <p:attrName>ppt_w</p:attrName>
                                        </p:attrNameLst>
                                      </p:cBhvr>
                                      <p:tavLst>
                                        <p:tav tm="0">
                                          <p:val>
                                            <p:fltVal val="0"/>
                                          </p:val>
                                        </p:tav>
                                        <p:tav tm="100000">
                                          <p:val>
                                            <p:strVal val="#ppt_w"/>
                                          </p:val>
                                        </p:tav>
                                      </p:tavLst>
                                    </p:anim>
                                    <p:anim calcmode="lin" valueType="num">
                                      <p:cBhvr>
                                        <p:cTn id="83" dur="1000" fill="hold"/>
                                        <p:tgtEl>
                                          <p:spTgt spid="47"/>
                                        </p:tgtEl>
                                        <p:attrNameLst>
                                          <p:attrName>ppt_h</p:attrName>
                                        </p:attrNameLst>
                                      </p:cBhvr>
                                      <p:tavLst>
                                        <p:tav tm="0">
                                          <p:val>
                                            <p:fltVal val="0"/>
                                          </p:val>
                                        </p:tav>
                                        <p:tav tm="100000">
                                          <p:val>
                                            <p:strVal val="#ppt_h"/>
                                          </p:val>
                                        </p:tav>
                                      </p:tavLst>
                                    </p:anim>
                                    <p:anim calcmode="lin" valueType="num">
                                      <p:cBhvr>
                                        <p:cTn id="84" dur="1000" fill="hold"/>
                                        <p:tgtEl>
                                          <p:spTgt spid="47"/>
                                        </p:tgtEl>
                                        <p:attrNameLst>
                                          <p:attrName>style.rotation</p:attrName>
                                        </p:attrNameLst>
                                      </p:cBhvr>
                                      <p:tavLst>
                                        <p:tav tm="0">
                                          <p:val>
                                            <p:fltVal val="90"/>
                                          </p:val>
                                        </p:tav>
                                        <p:tav tm="100000">
                                          <p:val>
                                            <p:fltVal val="0"/>
                                          </p:val>
                                        </p:tav>
                                      </p:tavLst>
                                    </p:anim>
                                    <p:animEffect transition="in" filter="fade">
                                      <p:cBhvr>
                                        <p:cTn id="85" dur="1000"/>
                                        <p:tgtEl>
                                          <p:spTgt spid="47"/>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p:cTn id="88" dur="1000" fill="hold"/>
                                        <p:tgtEl>
                                          <p:spTgt spid="42"/>
                                        </p:tgtEl>
                                        <p:attrNameLst>
                                          <p:attrName>ppt_w</p:attrName>
                                        </p:attrNameLst>
                                      </p:cBhvr>
                                      <p:tavLst>
                                        <p:tav tm="0">
                                          <p:val>
                                            <p:fltVal val="0"/>
                                          </p:val>
                                        </p:tav>
                                        <p:tav tm="100000">
                                          <p:val>
                                            <p:strVal val="#ppt_w"/>
                                          </p:val>
                                        </p:tav>
                                      </p:tavLst>
                                    </p:anim>
                                    <p:anim calcmode="lin" valueType="num">
                                      <p:cBhvr>
                                        <p:cTn id="89" dur="1000" fill="hold"/>
                                        <p:tgtEl>
                                          <p:spTgt spid="42"/>
                                        </p:tgtEl>
                                        <p:attrNameLst>
                                          <p:attrName>ppt_h</p:attrName>
                                        </p:attrNameLst>
                                      </p:cBhvr>
                                      <p:tavLst>
                                        <p:tav tm="0">
                                          <p:val>
                                            <p:fltVal val="0"/>
                                          </p:val>
                                        </p:tav>
                                        <p:tav tm="100000">
                                          <p:val>
                                            <p:strVal val="#ppt_h"/>
                                          </p:val>
                                        </p:tav>
                                      </p:tavLst>
                                    </p:anim>
                                    <p:anim calcmode="lin" valueType="num">
                                      <p:cBhvr>
                                        <p:cTn id="90" dur="1000" fill="hold"/>
                                        <p:tgtEl>
                                          <p:spTgt spid="42"/>
                                        </p:tgtEl>
                                        <p:attrNameLst>
                                          <p:attrName>style.rotation</p:attrName>
                                        </p:attrNameLst>
                                      </p:cBhvr>
                                      <p:tavLst>
                                        <p:tav tm="0">
                                          <p:val>
                                            <p:fltVal val="90"/>
                                          </p:val>
                                        </p:tav>
                                        <p:tav tm="100000">
                                          <p:val>
                                            <p:fltVal val="0"/>
                                          </p:val>
                                        </p:tav>
                                      </p:tavLst>
                                    </p:anim>
                                    <p:animEffect transition="in" filter="fade">
                                      <p:cBhvr>
                                        <p:cTn id="91" dur="1000"/>
                                        <p:tgtEl>
                                          <p:spTgt spid="42"/>
                                        </p:tgtEl>
                                      </p:cBhvr>
                                    </p:animEffect>
                                  </p:childTnLst>
                                </p:cTn>
                              </p:par>
                            </p:childTnLst>
                          </p:cTn>
                        </p:par>
                        <p:par>
                          <p:cTn id="92" fill="hold">
                            <p:stCondLst>
                              <p:cond delay="5500"/>
                            </p:stCondLst>
                            <p:childTnLst>
                              <p:par>
                                <p:cTn id="93" presetID="22" presetClass="entr" presetSubtype="1" fill="hold"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6000"/>
                            </p:stCondLst>
                            <p:childTnLst>
                              <p:par>
                                <p:cTn id="97" presetID="31" presetClass="entr" presetSubtype="0"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1000" fill="hold"/>
                                        <p:tgtEl>
                                          <p:spTgt spid="19"/>
                                        </p:tgtEl>
                                        <p:attrNameLst>
                                          <p:attrName>ppt_w</p:attrName>
                                        </p:attrNameLst>
                                      </p:cBhvr>
                                      <p:tavLst>
                                        <p:tav tm="0">
                                          <p:val>
                                            <p:fltVal val="0"/>
                                          </p:val>
                                        </p:tav>
                                        <p:tav tm="100000">
                                          <p:val>
                                            <p:strVal val="#ppt_w"/>
                                          </p:val>
                                        </p:tav>
                                      </p:tavLst>
                                    </p:anim>
                                    <p:anim calcmode="lin" valueType="num">
                                      <p:cBhvr>
                                        <p:cTn id="100" dur="1000" fill="hold"/>
                                        <p:tgtEl>
                                          <p:spTgt spid="19"/>
                                        </p:tgtEl>
                                        <p:attrNameLst>
                                          <p:attrName>ppt_h</p:attrName>
                                        </p:attrNameLst>
                                      </p:cBhvr>
                                      <p:tavLst>
                                        <p:tav tm="0">
                                          <p:val>
                                            <p:fltVal val="0"/>
                                          </p:val>
                                        </p:tav>
                                        <p:tav tm="100000">
                                          <p:val>
                                            <p:strVal val="#ppt_h"/>
                                          </p:val>
                                        </p:tav>
                                      </p:tavLst>
                                    </p:anim>
                                    <p:anim calcmode="lin" valueType="num">
                                      <p:cBhvr>
                                        <p:cTn id="101" dur="1000" fill="hold"/>
                                        <p:tgtEl>
                                          <p:spTgt spid="19"/>
                                        </p:tgtEl>
                                        <p:attrNameLst>
                                          <p:attrName>style.rotation</p:attrName>
                                        </p:attrNameLst>
                                      </p:cBhvr>
                                      <p:tavLst>
                                        <p:tav tm="0">
                                          <p:val>
                                            <p:fltVal val="90"/>
                                          </p:val>
                                        </p:tav>
                                        <p:tav tm="100000">
                                          <p:val>
                                            <p:fltVal val="0"/>
                                          </p:val>
                                        </p:tav>
                                      </p:tavLst>
                                    </p:anim>
                                    <p:animEffect transition="in" filter="fade">
                                      <p:cBhvr>
                                        <p:cTn id="102" dur="1000"/>
                                        <p:tgtEl>
                                          <p:spTgt spid="19"/>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1000" fill="hold"/>
                                        <p:tgtEl>
                                          <p:spTgt spid="50"/>
                                        </p:tgtEl>
                                        <p:attrNameLst>
                                          <p:attrName>ppt_w</p:attrName>
                                        </p:attrNameLst>
                                      </p:cBhvr>
                                      <p:tavLst>
                                        <p:tav tm="0">
                                          <p:val>
                                            <p:fltVal val="0"/>
                                          </p:val>
                                        </p:tav>
                                        <p:tav tm="100000">
                                          <p:val>
                                            <p:strVal val="#ppt_w"/>
                                          </p:val>
                                        </p:tav>
                                      </p:tavLst>
                                    </p:anim>
                                    <p:anim calcmode="lin" valueType="num">
                                      <p:cBhvr>
                                        <p:cTn id="106" dur="1000" fill="hold"/>
                                        <p:tgtEl>
                                          <p:spTgt spid="50"/>
                                        </p:tgtEl>
                                        <p:attrNameLst>
                                          <p:attrName>ppt_h</p:attrName>
                                        </p:attrNameLst>
                                      </p:cBhvr>
                                      <p:tavLst>
                                        <p:tav tm="0">
                                          <p:val>
                                            <p:fltVal val="0"/>
                                          </p:val>
                                        </p:tav>
                                        <p:tav tm="100000">
                                          <p:val>
                                            <p:strVal val="#ppt_h"/>
                                          </p:val>
                                        </p:tav>
                                      </p:tavLst>
                                    </p:anim>
                                    <p:anim calcmode="lin" valueType="num">
                                      <p:cBhvr>
                                        <p:cTn id="107" dur="1000" fill="hold"/>
                                        <p:tgtEl>
                                          <p:spTgt spid="50"/>
                                        </p:tgtEl>
                                        <p:attrNameLst>
                                          <p:attrName>style.rotation</p:attrName>
                                        </p:attrNameLst>
                                      </p:cBhvr>
                                      <p:tavLst>
                                        <p:tav tm="0">
                                          <p:val>
                                            <p:fltVal val="90"/>
                                          </p:val>
                                        </p:tav>
                                        <p:tav tm="100000">
                                          <p:val>
                                            <p:fltVal val="0"/>
                                          </p:val>
                                        </p:tav>
                                      </p:tavLst>
                                    </p:anim>
                                    <p:animEffect transition="in" filter="fade">
                                      <p:cBhvr>
                                        <p:cTn id="108" dur="1000"/>
                                        <p:tgtEl>
                                          <p:spTgt spid="50"/>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p:cTn id="111" dur="1000" fill="hold"/>
                                        <p:tgtEl>
                                          <p:spTgt spid="43"/>
                                        </p:tgtEl>
                                        <p:attrNameLst>
                                          <p:attrName>ppt_w</p:attrName>
                                        </p:attrNameLst>
                                      </p:cBhvr>
                                      <p:tavLst>
                                        <p:tav tm="0">
                                          <p:val>
                                            <p:fltVal val="0"/>
                                          </p:val>
                                        </p:tav>
                                        <p:tav tm="100000">
                                          <p:val>
                                            <p:strVal val="#ppt_w"/>
                                          </p:val>
                                        </p:tav>
                                      </p:tavLst>
                                    </p:anim>
                                    <p:anim calcmode="lin" valueType="num">
                                      <p:cBhvr>
                                        <p:cTn id="112" dur="1000" fill="hold"/>
                                        <p:tgtEl>
                                          <p:spTgt spid="43"/>
                                        </p:tgtEl>
                                        <p:attrNameLst>
                                          <p:attrName>ppt_h</p:attrName>
                                        </p:attrNameLst>
                                      </p:cBhvr>
                                      <p:tavLst>
                                        <p:tav tm="0">
                                          <p:val>
                                            <p:fltVal val="0"/>
                                          </p:val>
                                        </p:tav>
                                        <p:tav tm="100000">
                                          <p:val>
                                            <p:strVal val="#ppt_h"/>
                                          </p:val>
                                        </p:tav>
                                      </p:tavLst>
                                    </p:anim>
                                    <p:anim calcmode="lin" valueType="num">
                                      <p:cBhvr>
                                        <p:cTn id="113" dur="1000" fill="hold"/>
                                        <p:tgtEl>
                                          <p:spTgt spid="43"/>
                                        </p:tgtEl>
                                        <p:attrNameLst>
                                          <p:attrName>style.rotation</p:attrName>
                                        </p:attrNameLst>
                                      </p:cBhvr>
                                      <p:tavLst>
                                        <p:tav tm="0">
                                          <p:val>
                                            <p:fltVal val="90"/>
                                          </p:val>
                                        </p:tav>
                                        <p:tav tm="100000">
                                          <p:val>
                                            <p:fltVal val="0"/>
                                          </p:val>
                                        </p:tav>
                                      </p:tavLst>
                                    </p:anim>
                                    <p:animEffect transition="in" filter="fade">
                                      <p:cBhvr>
                                        <p:cTn id="114" dur="1000"/>
                                        <p:tgtEl>
                                          <p:spTgt spid="43"/>
                                        </p:tgtEl>
                                      </p:cBhvr>
                                    </p:animEffect>
                                  </p:childTnLst>
                                </p:cTn>
                              </p:par>
                            </p:childTnLst>
                          </p:cTn>
                        </p:par>
                        <p:par>
                          <p:cTn id="115" fill="hold">
                            <p:stCondLst>
                              <p:cond delay="7000"/>
                            </p:stCondLst>
                            <p:childTnLst>
                              <p:par>
                                <p:cTn id="116" presetID="22" presetClass="entr" presetSubtype="4"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wipe(down)">
                                      <p:cBhvr>
                                        <p:cTn id="118" dur="500"/>
                                        <p:tgtEl>
                                          <p:spTgt spid="37"/>
                                        </p:tgtEl>
                                      </p:cBhvr>
                                    </p:animEffect>
                                  </p:childTnLst>
                                </p:cTn>
                              </p:par>
                            </p:childTnLst>
                          </p:cTn>
                        </p:par>
                        <p:par>
                          <p:cTn id="119" fill="hold">
                            <p:stCondLst>
                              <p:cond delay="7500"/>
                            </p:stCondLst>
                            <p:childTnLst>
                              <p:par>
                                <p:cTn id="120" presetID="31" presetClass="entr" presetSubtype="0" fill="hold"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1000" fill="hold"/>
                                        <p:tgtEl>
                                          <p:spTgt spid="24"/>
                                        </p:tgtEl>
                                        <p:attrNameLst>
                                          <p:attrName>ppt_w</p:attrName>
                                        </p:attrNameLst>
                                      </p:cBhvr>
                                      <p:tavLst>
                                        <p:tav tm="0">
                                          <p:val>
                                            <p:fltVal val="0"/>
                                          </p:val>
                                        </p:tav>
                                        <p:tav tm="100000">
                                          <p:val>
                                            <p:strVal val="#ppt_w"/>
                                          </p:val>
                                        </p:tav>
                                      </p:tavLst>
                                    </p:anim>
                                    <p:anim calcmode="lin" valueType="num">
                                      <p:cBhvr>
                                        <p:cTn id="123" dur="1000" fill="hold"/>
                                        <p:tgtEl>
                                          <p:spTgt spid="24"/>
                                        </p:tgtEl>
                                        <p:attrNameLst>
                                          <p:attrName>ppt_h</p:attrName>
                                        </p:attrNameLst>
                                      </p:cBhvr>
                                      <p:tavLst>
                                        <p:tav tm="0">
                                          <p:val>
                                            <p:fltVal val="0"/>
                                          </p:val>
                                        </p:tav>
                                        <p:tav tm="100000">
                                          <p:val>
                                            <p:strVal val="#ppt_h"/>
                                          </p:val>
                                        </p:tav>
                                      </p:tavLst>
                                    </p:anim>
                                    <p:anim calcmode="lin" valueType="num">
                                      <p:cBhvr>
                                        <p:cTn id="124" dur="1000" fill="hold"/>
                                        <p:tgtEl>
                                          <p:spTgt spid="24"/>
                                        </p:tgtEl>
                                        <p:attrNameLst>
                                          <p:attrName>style.rotation</p:attrName>
                                        </p:attrNameLst>
                                      </p:cBhvr>
                                      <p:tavLst>
                                        <p:tav tm="0">
                                          <p:val>
                                            <p:fltVal val="90"/>
                                          </p:val>
                                        </p:tav>
                                        <p:tav tm="100000">
                                          <p:val>
                                            <p:fltVal val="0"/>
                                          </p:val>
                                        </p:tav>
                                      </p:tavLst>
                                    </p:anim>
                                    <p:animEffect transition="in" filter="fade">
                                      <p:cBhvr>
                                        <p:cTn id="125" dur="1000"/>
                                        <p:tgtEl>
                                          <p:spTgt spid="24"/>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1000" fill="hold"/>
                                        <p:tgtEl>
                                          <p:spTgt spid="44"/>
                                        </p:tgtEl>
                                        <p:attrNameLst>
                                          <p:attrName>ppt_w</p:attrName>
                                        </p:attrNameLst>
                                      </p:cBhvr>
                                      <p:tavLst>
                                        <p:tav tm="0">
                                          <p:val>
                                            <p:fltVal val="0"/>
                                          </p:val>
                                        </p:tav>
                                        <p:tav tm="100000">
                                          <p:val>
                                            <p:strVal val="#ppt_w"/>
                                          </p:val>
                                        </p:tav>
                                      </p:tavLst>
                                    </p:anim>
                                    <p:anim calcmode="lin" valueType="num">
                                      <p:cBhvr>
                                        <p:cTn id="129" dur="1000" fill="hold"/>
                                        <p:tgtEl>
                                          <p:spTgt spid="44"/>
                                        </p:tgtEl>
                                        <p:attrNameLst>
                                          <p:attrName>ppt_h</p:attrName>
                                        </p:attrNameLst>
                                      </p:cBhvr>
                                      <p:tavLst>
                                        <p:tav tm="0">
                                          <p:val>
                                            <p:fltVal val="0"/>
                                          </p:val>
                                        </p:tav>
                                        <p:tav tm="100000">
                                          <p:val>
                                            <p:strVal val="#ppt_h"/>
                                          </p:val>
                                        </p:tav>
                                      </p:tavLst>
                                    </p:anim>
                                    <p:anim calcmode="lin" valueType="num">
                                      <p:cBhvr>
                                        <p:cTn id="130" dur="1000" fill="hold"/>
                                        <p:tgtEl>
                                          <p:spTgt spid="44"/>
                                        </p:tgtEl>
                                        <p:attrNameLst>
                                          <p:attrName>style.rotation</p:attrName>
                                        </p:attrNameLst>
                                      </p:cBhvr>
                                      <p:tavLst>
                                        <p:tav tm="0">
                                          <p:val>
                                            <p:fltVal val="90"/>
                                          </p:val>
                                        </p:tav>
                                        <p:tav tm="100000">
                                          <p:val>
                                            <p:fltVal val="0"/>
                                          </p:val>
                                        </p:tav>
                                      </p:tavLst>
                                    </p:anim>
                                    <p:animEffect transition="in" filter="fade">
                                      <p:cBhvr>
                                        <p:cTn id="131" dur="1000"/>
                                        <p:tgtEl>
                                          <p:spTgt spid="44"/>
                                        </p:tgtEl>
                                      </p:cBhvr>
                                    </p:animEffect>
                                  </p:childTnLst>
                                </p:cTn>
                              </p:par>
                              <p:par>
                                <p:cTn id="132" presetID="31" presetClass="entr" presetSubtype="0" fill="hold" grpId="0" nodeType="withEffect">
                                  <p:stCondLst>
                                    <p:cond delay="0"/>
                                  </p:stCondLst>
                                  <p:childTnLst>
                                    <p:set>
                                      <p:cBhvr>
                                        <p:cTn id="133" dur="1" fill="hold">
                                          <p:stCondLst>
                                            <p:cond delay="0"/>
                                          </p:stCondLst>
                                        </p:cTn>
                                        <p:tgtEl>
                                          <p:spTgt spid="48"/>
                                        </p:tgtEl>
                                        <p:attrNameLst>
                                          <p:attrName>style.visibility</p:attrName>
                                        </p:attrNameLst>
                                      </p:cBhvr>
                                      <p:to>
                                        <p:strVal val="visible"/>
                                      </p:to>
                                    </p:set>
                                    <p:anim calcmode="lin" valueType="num">
                                      <p:cBhvr>
                                        <p:cTn id="134" dur="1000" fill="hold"/>
                                        <p:tgtEl>
                                          <p:spTgt spid="48"/>
                                        </p:tgtEl>
                                        <p:attrNameLst>
                                          <p:attrName>ppt_w</p:attrName>
                                        </p:attrNameLst>
                                      </p:cBhvr>
                                      <p:tavLst>
                                        <p:tav tm="0">
                                          <p:val>
                                            <p:fltVal val="0"/>
                                          </p:val>
                                        </p:tav>
                                        <p:tav tm="100000">
                                          <p:val>
                                            <p:strVal val="#ppt_w"/>
                                          </p:val>
                                        </p:tav>
                                      </p:tavLst>
                                    </p:anim>
                                    <p:anim calcmode="lin" valueType="num">
                                      <p:cBhvr>
                                        <p:cTn id="135" dur="1000" fill="hold"/>
                                        <p:tgtEl>
                                          <p:spTgt spid="48"/>
                                        </p:tgtEl>
                                        <p:attrNameLst>
                                          <p:attrName>ppt_h</p:attrName>
                                        </p:attrNameLst>
                                      </p:cBhvr>
                                      <p:tavLst>
                                        <p:tav tm="0">
                                          <p:val>
                                            <p:fltVal val="0"/>
                                          </p:val>
                                        </p:tav>
                                        <p:tav tm="100000">
                                          <p:val>
                                            <p:strVal val="#ppt_h"/>
                                          </p:val>
                                        </p:tav>
                                      </p:tavLst>
                                    </p:anim>
                                    <p:anim calcmode="lin" valueType="num">
                                      <p:cBhvr>
                                        <p:cTn id="136" dur="1000" fill="hold"/>
                                        <p:tgtEl>
                                          <p:spTgt spid="48"/>
                                        </p:tgtEl>
                                        <p:attrNameLst>
                                          <p:attrName>style.rotation</p:attrName>
                                        </p:attrNameLst>
                                      </p:cBhvr>
                                      <p:tavLst>
                                        <p:tav tm="0">
                                          <p:val>
                                            <p:fltVal val="90"/>
                                          </p:val>
                                        </p:tav>
                                        <p:tav tm="100000">
                                          <p:val>
                                            <p:fltVal val="0"/>
                                          </p:val>
                                        </p:tav>
                                      </p:tavLst>
                                    </p:anim>
                                    <p:animEffect transition="in" filter="fade">
                                      <p:cBhvr>
                                        <p:cTn id="137"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DERSLERİN KATSAYILARI?</a:t>
            </a:r>
            <a:br>
              <a:rPr lang="en-US" dirty="0"/>
            </a:br>
            <a:endParaRPr lang="vi-VN" dirty="0"/>
          </a:p>
        </p:txBody>
      </p:sp>
      <p:sp>
        <p:nvSpPr>
          <p:cNvPr id="16" name="15 Akış Çizelgesi: Öteki İşlem"/>
          <p:cNvSpPr/>
          <p:nvPr/>
        </p:nvSpPr>
        <p:spPr>
          <a:xfrm>
            <a:off x="335360" y="2204864"/>
            <a:ext cx="5040560" cy="648072"/>
          </a:xfrm>
          <a:prstGeom prst="flowChartAlternateProcess">
            <a:avLst/>
          </a:prstGeom>
          <a:solidFill>
            <a:srgbClr val="E6AF00"/>
          </a:solidFill>
        </p:spPr>
        <p:style>
          <a:lnRef idx="1">
            <a:schemeClr val="dk1"/>
          </a:lnRef>
          <a:fillRef idx="2">
            <a:schemeClr val="dk1"/>
          </a:fillRef>
          <a:effectRef idx="1">
            <a:schemeClr val="dk1"/>
          </a:effectRef>
          <a:fontRef idx="minor">
            <a:schemeClr val="dk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TÜRKÇE</a:t>
            </a:r>
          </a:p>
        </p:txBody>
      </p:sp>
      <p:sp>
        <p:nvSpPr>
          <p:cNvPr id="17" name="16 Akış Çizelgesi: Öteki İşlem"/>
          <p:cNvSpPr/>
          <p:nvPr/>
        </p:nvSpPr>
        <p:spPr>
          <a:xfrm>
            <a:off x="335360" y="3356992"/>
            <a:ext cx="5040560" cy="64807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MATEMATİK</a:t>
            </a:r>
          </a:p>
        </p:txBody>
      </p:sp>
      <p:sp>
        <p:nvSpPr>
          <p:cNvPr id="18" name="17 Akış Çizelgesi: Öteki İşlem"/>
          <p:cNvSpPr/>
          <p:nvPr/>
        </p:nvSpPr>
        <p:spPr>
          <a:xfrm>
            <a:off x="407368" y="4509120"/>
            <a:ext cx="5040560" cy="648072"/>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FEN VE TEKNOLOJİ</a:t>
            </a:r>
          </a:p>
        </p:txBody>
      </p:sp>
      <p:sp>
        <p:nvSpPr>
          <p:cNvPr id="19" name="18 Akış Çizelgesi: Öteki İşlem"/>
          <p:cNvSpPr/>
          <p:nvPr/>
        </p:nvSpPr>
        <p:spPr>
          <a:xfrm>
            <a:off x="6744072" y="2276872"/>
            <a:ext cx="3456384" cy="648072"/>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İNKILÂP TARİHİ</a:t>
            </a:r>
          </a:p>
        </p:txBody>
      </p:sp>
      <p:sp>
        <p:nvSpPr>
          <p:cNvPr id="20" name="19 Akış Çizelgesi: Öteki İşlem"/>
          <p:cNvSpPr/>
          <p:nvPr/>
        </p:nvSpPr>
        <p:spPr>
          <a:xfrm>
            <a:off x="6744072" y="3356992"/>
            <a:ext cx="3456384" cy="648072"/>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DİN KÜLTÜRÜ</a:t>
            </a:r>
          </a:p>
        </p:txBody>
      </p:sp>
      <p:sp>
        <p:nvSpPr>
          <p:cNvPr id="21" name="20 Akış Çizelgesi: Öteki İşlem"/>
          <p:cNvSpPr/>
          <p:nvPr/>
        </p:nvSpPr>
        <p:spPr>
          <a:xfrm>
            <a:off x="6744072" y="4581128"/>
            <a:ext cx="3528392" cy="648072"/>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YABANCI DİL</a:t>
            </a:r>
          </a:p>
        </p:txBody>
      </p:sp>
      <p:sp>
        <p:nvSpPr>
          <p:cNvPr id="22" name="21 Oval"/>
          <p:cNvSpPr/>
          <p:nvPr/>
        </p:nvSpPr>
        <p:spPr>
          <a:xfrm>
            <a:off x="4655840" y="2204864"/>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p>
        </p:txBody>
      </p:sp>
      <p:sp>
        <p:nvSpPr>
          <p:cNvPr id="23" name="22 Oval"/>
          <p:cNvSpPr/>
          <p:nvPr/>
        </p:nvSpPr>
        <p:spPr>
          <a:xfrm>
            <a:off x="4727848" y="3356992"/>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p>
        </p:txBody>
      </p:sp>
      <p:sp>
        <p:nvSpPr>
          <p:cNvPr id="24" name="23 Oval"/>
          <p:cNvSpPr/>
          <p:nvPr/>
        </p:nvSpPr>
        <p:spPr>
          <a:xfrm>
            <a:off x="4727848" y="4509120"/>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p>
        </p:txBody>
      </p:sp>
      <p:sp>
        <p:nvSpPr>
          <p:cNvPr id="25" name="24 Oval"/>
          <p:cNvSpPr/>
          <p:nvPr/>
        </p:nvSpPr>
        <p:spPr>
          <a:xfrm>
            <a:off x="9480376" y="2276872"/>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p>
        </p:txBody>
      </p:sp>
      <p:sp>
        <p:nvSpPr>
          <p:cNvPr id="26" name="25 Oval"/>
          <p:cNvSpPr/>
          <p:nvPr/>
        </p:nvSpPr>
        <p:spPr>
          <a:xfrm>
            <a:off x="9480376" y="3356992"/>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p>
        </p:txBody>
      </p:sp>
      <p:sp>
        <p:nvSpPr>
          <p:cNvPr id="27" name="26 Oval"/>
          <p:cNvSpPr/>
          <p:nvPr/>
        </p:nvSpPr>
        <p:spPr>
          <a:xfrm>
            <a:off x="9552384" y="4581128"/>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p>
        </p:txBody>
      </p:sp>
    </p:spTree>
    <p:extLst>
      <p:ext uri="{BB962C8B-B14F-4D97-AF65-F5344CB8AC3E}">
        <p14:creationId xmlns:p14="http://schemas.microsoft.com/office/powerpoint/2010/main" val="1732274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1"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1"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4093</TotalTime>
  <Words>2118</Words>
  <Application>Microsoft Office PowerPoint</Application>
  <PresentationFormat>Geniş ekran</PresentationFormat>
  <Paragraphs>356</Paragraphs>
  <Slides>59</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59</vt:i4>
      </vt:variant>
    </vt:vector>
  </HeadingPairs>
  <TitlesOfParts>
    <vt:vector size="67" baseType="lpstr">
      <vt:lpstr>Aharoni</vt:lpstr>
      <vt:lpstr>Arial</vt:lpstr>
      <vt:lpstr>Calibri</vt:lpstr>
      <vt:lpstr>Source Sans Pro Light</vt:lpstr>
      <vt:lpstr>Times New Roman</vt:lpstr>
      <vt:lpstr>Verdana</vt:lpstr>
      <vt:lpstr>Wingdings</vt:lpstr>
      <vt:lpstr>Ofis Teması</vt:lpstr>
      <vt:lpstr>PowerPoint Sunusu</vt:lpstr>
      <vt:lpstr>                    LİSELERE YERLEŞTİRME NASIL YAPILACAK?</vt:lpstr>
      <vt:lpstr>SINAVLA ÖĞRENCİ ALAN LİSELER HANGİLERİ?</vt:lpstr>
      <vt:lpstr>ÖNCEKİ YILLARDA SINAVLA ÖĞRENCİ ALAN LİSELERİN SAYISI?</vt:lpstr>
      <vt:lpstr>PowerPoint Sunusu</vt:lpstr>
      <vt:lpstr>SINAV ve YERLEŞTİME TAKVİMİ </vt:lpstr>
      <vt:lpstr>SORU SAYISI ve SINAV SÜRESİ</vt:lpstr>
      <vt:lpstr>HANGİ DERSTEN KAÇ SORU ÇIKACAK? </vt:lpstr>
      <vt:lpstr>DERSLERİN KATSAYILARI? </vt:lpstr>
      <vt:lpstr>Sınav Soruları Hangi Sınıflardan Olacak?</vt:lpstr>
      <vt:lpstr>SORULAR NASIL OLACAK? </vt:lpstr>
      <vt:lpstr> SINAV KAÇ OTURUM OLACAK? </vt:lpstr>
      <vt:lpstr> SINAV SÜRESİ VE BAŞLAMA SAATİ? </vt:lpstr>
      <vt:lpstr>SINAV ZORUNLU MU? </vt:lpstr>
      <vt:lpstr>SINAVLA ÖĞRENCİ ALAN LİSELERE TERCİH İŞLEMLERİ </vt:lpstr>
      <vt:lpstr>YEREL YERLEŞTİRME NASIL OLACAK? </vt:lpstr>
      <vt:lpstr>TERCİHLER NASIL YAPILACAK? </vt:lpstr>
      <vt:lpstr>YEREL YERLEŞTİRME NASIL OLACAK? </vt:lpstr>
      <vt:lpstr>Yerel Yerleştirmede Kaç Tercih Yapılabilir? </vt:lpstr>
      <vt:lpstr>YEREL YERLEŞTİRMEDE ÖNCELİK? </vt:lpstr>
      <vt:lpstr>MERKEZİ YERLEŞTİRME NASIL OLACAK? </vt:lpstr>
      <vt:lpstr>ÖZEL LİSELERE YERLEŞTİRME NASIL OLACAK? </vt:lpstr>
      <vt:lpstr>GÜZEL SANATLAR VE SPOR LİSELERİNE YERLEŞTİRME NASIL OLACAK?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SAĞLIK MESLEK LİSELERİ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MESLEK LİSELERİNDE ÜNİVERSİTEYE HAZIRLIK NE  DURUMDA ? </vt:lpstr>
      <vt:lpstr>PowerPoint Sunusu</vt:lpstr>
      <vt:lpstr>AYT SINAVLARI</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Tien Dung</dc:creator>
  <cp:lastModifiedBy>MehmetEmin</cp:lastModifiedBy>
  <cp:revision>319</cp:revision>
  <dcterms:created xsi:type="dcterms:W3CDTF">2014-09-22T14:05:42Z</dcterms:created>
  <dcterms:modified xsi:type="dcterms:W3CDTF">2020-03-18T08:37:17Z</dcterms:modified>
</cp:coreProperties>
</file>